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Nunito"/>
      <p:regular r:id="rId29"/>
      <p:bold r:id="rId30"/>
      <p:italic r:id="rId31"/>
      <p:boldItalic r:id="rId32"/>
    </p:embeddedFont>
    <p:embeddedFont>
      <p:font typeface="Maven Pro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6.xml"/><Relationship Id="rId33" Type="http://schemas.openxmlformats.org/officeDocument/2006/relationships/font" Target="fonts/MavenPro-regular.fntdata"/><Relationship Id="rId10" Type="http://schemas.openxmlformats.org/officeDocument/2006/relationships/slide" Target="slides/slide5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aven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bd123624a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bbd123624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bbd123624a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bbd123624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bbd123624a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bbd123624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bbd123624a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bbd123624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bbd123624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bbd123624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bbd123624a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bbd123624a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bbd123624a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bbd123624a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bd123624a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bbd123624a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bbd123624a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bbd123624a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bbd123624a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bbd123624a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bd123624a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bbd123624a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bbd123624a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bbd123624a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bbd123624a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bbd123624a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bd123624a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bbd123624a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bd123624a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bbd123624a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bd123624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bbd123624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bd123624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bbd123624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bd123624a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bbd123624a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bd123624a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bd123624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bd123624a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bbd123624a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bd123624a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bbd123624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bd123624a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bbd123624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Python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QFA 2024</a:t>
            </a:r>
            <a:endParaRPr/>
          </a:p>
        </p:txBody>
      </p:sp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824000" y="299647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(speedrunning COMP 210 🏃‍♀️🏃‍♀️🏃‍♂️🏃‍♂️💨)</a:t>
            </a:r>
            <a:endParaRPr sz="1100"/>
          </a:p>
        </p:txBody>
      </p:sp>
      <p:pic>
        <p:nvPicPr>
          <p:cNvPr id="280" name="Google Shape;2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750" y="40675"/>
            <a:ext cx="2892000" cy="21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Behavior Exploitative Algorithms</a:t>
            </a:r>
            <a:r>
              <a:rPr lang="en" sz="2000"/>
              <a:t>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a.k.a. “I know your next move”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Analyze major opponents in the same market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How do they trade?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Can we reverse engineer their algorithms?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Deduce the rules behind trades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Probe for edge cases that break these rules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Utilize these cases to profit from opponents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341" name="Google Shape;341;p23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Scalping Algorithms</a:t>
            </a:r>
            <a:r>
              <a:rPr lang="en" sz="2000"/>
              <a:t>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Small, but fast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Focus on tiny differences in offers and bids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Must be quick in order to turn profits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Crowded market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Must also gracefully liquidate assets to minimize loss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347" name="Google Shape;347;p24"/>
          <p:cNvSpPr txBox="1"/>
          <p:nvPr>
            <p:ph idx="1" type="body"/>
          </p:nvPr>
        </p:nvSpPr>
        <p:spPr>
          <a:xfrm>
            <a:off x="1303800" y="1203550"/>
            <a:ext cx="70305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Predictive Algorithms: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Attempt to predict/model the future prices of stocks using past information, new information, and other second-order information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Fall into several subcategories: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Mean reversion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Trend following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Chart pattern recognition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Fundamental analysis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and more…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uses this?</a:t>
            </a:r>
            <a:endParaRPr/>
          </a:p>
        </p:txBody>
      </p:sp>
      <p:pic>
        <p:nvPicPr>
          <p:cNvPr id="353" name="Google Shape;3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262" y="141125"/>
            <a:ext cx="1448125" cy="14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5"/>
          <p:cNvPicPr preferRelativeResize="0"/>
          <p:nvPr/>
        </p:nvPicPr>
        <p:blipFill rotWithShape="1">
          <a:blip r:embed="rId4">
            <a:alphaModFix/>
          </a:blip>
          <a:srcRect b="26030" l="20083" r="22073" t="0"/>
          <a:stretch/>
        </p:blipFill>
        <p:spPr>
          <a:xfrm>
            <a:off x="6208312" y="3554250"/>
            <a:ext cx="2610025" cy="1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2650" y="1756413"/>
            <a:ext cx="3261349" cy="16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5100" y="3049350"/>
            <a:ext cx="2272088" cy="1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Languages + Tools</a:t>
            </a:r>
            <a:endParaRPr/>
          </a:p>
        </p:txBody>
      </p:sp>
      <p:pic>
        <p:nvPicPr>
          <p:cNvPr id="362" name="Google Shape;3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7506">
            <a:off x="1977650" y="146375"/>
            <a:ext cx="7369650" cy="36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6"/>
          <p:cNvPicPr preferRelativeResize="0"/>
          <p:nvPr/>
        </p:nvPicPr>
        <p:blipFill rotWithShape="1">
          <a:blip r:embed="rId4">
            <a:alphaModFix/>
          </a:blip>
          <a:srcRect b="0" l="27431" r="0" t="0"/>
          <a:stretch/>
        </p:blipFill>
        <p:spPr>
          <a:xfrm rot="2307115">
            <a:off x="7341196" y="3878800"/>
            <a:ext cx="15552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6"/>
          <p:cNvSpPr txBox="1"/>
          <p:nvPr/>
        </p:nvSpPr>
        <p:spPr>
          <a:xfrm>
            <a:off x="5074375" y="4688100"/>
            <a:ext cx="23379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TF is this resolution??????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and C++</a:t>
            </a:r>
            <a:endParaRPr/>
          </a:p>
        </p:txBody>
      </p:sp>
      <p:sp>
        <p:nvSpPr>
          <p:cNvPr id="370" name="Google Shape;370;p27"/>
          <p:cNvSpPr txBox="1"/>
          <p:nvPr>
            <p:ph idx="1" type="body"/>
          </p:nvPr>
        </p:nvSpPr>
        <p:spPr>
          <a:xfrm>
            <a:off x="1303800" y="1203550"/>
            <a:ext cx="70305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Both very common in many industries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Python: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Much more beginner friendly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Development is simpler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Very slow in execution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C++: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Very steep learning curve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High optimization potential + margins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(i.e. can be very fast)</a:t>
            </a:r>
            <a:endParaRPr sz="2000"/>
          </a:p>
        </p:txBody>
      </p:sp>
      <p:pic>
        <p:nvPicPr>
          <p:cNvPr id="371" name="Google Shape;371;p27"/>
          <p:cNvPicPr preferRelativeResize="0"/>
          <p:nvPr/>
        </p:nvPicPr>
        <p:blipFill rotWithShape="1">
          <a:blip r:embed="rId3">
            <a:alphaModFix/>
          </a:blip>
          <a:srcRect b="22097" l="0" r="0" t="21373"/>
          <a:stretch/>
        </p:blipFill>
        <p:spPr>
          <a:xfrm>
            <a:off x="5862100" y="44000"/>
            <a:ext cx="3281900" cy="115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100" y="3225225"/>
            <a:ext cx="1484201" cy="166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0350" y="975626"/>
            <a:ext cx="4105698" cy="281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Design</a:t>
            </a:r>
            <a:endParaRPr/>
          </a:p>
        </p:txBody>
      </p:sp>
      <p:pic>
        <p:nvPicPr>
          <p:cNvPr id="379" name="Google Shape;3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350" y="1613825"/>
            <a:ext cx="2157400" cy="21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Questions to Consider</a:t>
            </a:r>
            <a:endParaRPr/>
          </a:p>
        </p:txBody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problem are we solving?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long do we have to develop a solution?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response time constraints does this algorithm have?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libraries (of code) can we use?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Has anyone else already made a solution?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If so, is theirs a good one and can we use it?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Low-level Questions to Consider</a:t>
            </a:r>
            <a:endParaRPr/>
          </a:p>
        </p:txBody>
      </p:sp>
      <p:sp>
        <p:nvSpPr>
          <p:cNvPr id="391" name="Google Shape;391;p30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should be our runtime complexity (big O)?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will our code depend on (libraries, dependencies, etc.)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will we test our algorithm?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Unit tests?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Integration testing?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Field testing?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Design A (simple) Algorithm!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 (in case u forgot):</a:t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1303800" y="1300950"/>
            <a:ext cx="70305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Name: Aaron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Major: Computer Science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Experience/Qualifications: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blah blah blah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trust me bro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 txBox="1"/>
          <p:nvPr>
            <p:ph type="title"/>
          </p:nvPr>
        </p:nvSpPr>
        <p:spPr>
          <a:xfrm>
            <a:off x="0" y="283800"/>
            <a:ext cx="3777300" cy="92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425" y="0"/>
            <a:ext cx="5227351" cy="4882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2"/>
          <p:cNvSpPr txBox="1"/>
          <p:nvPr/>
        </p:nvSpPr>
        <p:spPr>
          <a:xfrm>
            <a:off x="0" y="4758600"/>
            <a:ext cx="729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Found at: https://leetcode.com/problems/two-sum/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/>
          <p:nvPr>
            <p:ph type="title"/>
          </p:nvPr>
        </p:nvSpPr>
        <p:spPr>
          <a:xfrm>
            <a:off x="152550" y="-57787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vs. C++</a:t>
            </a:r>
            <a:endParaRPr/>
          </a:p>
        </p:txBody>
      </p:sp>
      <p:pic>
        <p:nvPicPr>
          <p:cNvPr id="409" name="Google Shape;409;p33"/>
          <p:cNvPicPr preferRelativeResize="0"/>
          <p:nvPr/>
        </p:nvPicPr>
        <p:blipFill rotWithShape="1">
          <a:blip r:embed="rId3">
            <a:alphaModFix/>
          </a:blip>
          <a:srcRect b="0" l="0" r="10642" t="0"/>
          <a:stretch/>
        </p:blipFill>
        <p:spPr>
          <a:xfrm>
            <a:off x="30925" y="577775"/>
            <a:ext cx="6101050" cy="26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3"/>
          <p:cNvPicPr preferRelativeResize="0"/>
          <p:nvPr/>
        </p:nvPicPr>
        <p:blipFill rotWithShape="1">
          <a:blip r:embed="rId4">
            <a:alphaModFix/>
          </a:blip>
          <a:srcRect b="2372" l="0" r="0" t="0"/>
          <a:stretch/>
        </p:blipFill>
        <p:spPr>
          <a:xfrm>
            <a:off x="4132525" y="1662975"/>
            <a:ext cx="4922825" cy="34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CS lesson: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Python</a:t>
            </a:r>
            <a:endParaRPr/>
          </a:p>
        </p:txBody>
      </p:sp>
      <p:pic>
        <p:nvPicPr>
          <p:cNvPr id="416" name="Google Shape;4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925" y="2571750"/>
            <a:ext cx="48768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4"/>
          <p:cNvPicPr preferRelativeResize="0"/>
          <p:nvPr/>
        </p:nvPicPr>
        <p:blipFill rotWithShape="1">
          <a:blip r:embed="rId4">
            <a:alphaModFix/>
          </a:blip>
          <a:srcRect b="0" l="26369" r="26609" t="0"/>
          <a:stretch/>
        </p:blipFill>
        <p:spPr>
          <a:xfrm>
            <a:off x="6522700" y="-128100"/>
            <a:ext cx="2621300" cy="27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/>
          <p:nvPr>
            <p:ph type="ctrTitle"/>
          </p:nvPr>
        </p:nvSpPr>
        <p:spPr>
          <a:xfrm>
            <a:off x="577675" y="35256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attending!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423" name="Google Shape;4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050" y="2470025"/>
            <a:ext cx="3759700" cy="3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survey: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4513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Who has python experience?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■"/>
            </a:pPr>
            <a:r>
              <a:rPr lang="en" sz="2100"/>
              <a:t>0-3 months (i.e. 1 semester class)?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■"/>
            </a:pPr>
            <a:r>
              <a:rPr lang="en" sz="2100"/>
              <a:t>4-6 months?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1000"/>
              </a:spcAft>
              <a:buSzPts val="2100"/>
              <a:buChar char="■"/>
            </a:pPr>
            <a:r>
              <a:rPr lang="en" sz="2100"/>
              <a:t>7+</a:t>
            </a:r>
            <a:r>
              <a:rPr lang="en" sz="2100">
                <a:solidFill>
                  <a:srgbClr val="000000"/>
                </a:solidFill>
              </a:rPr>
              <a:t> months? (this lesson will be very boring)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950" y="1186750"/>
            <a:ext cx="4300625" cy="34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Teaser Time:</a:t>
            </a:r>
            <a:endParaRPr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75" y="1506350"/>
            <a:ext cx="8622049" cy="31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Algorithmic Trading?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Trading?</a:t>
            </a:r>
            <a:endParaRPr/>
          </a:p>
        </p:txBody>
      </p:sp>
      <p:sp>
        <p:nvSpPr>
          <p:cNvPr id="316" name="Google Shape;316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Simplest terms: selling and buying stuff on the stock market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More complex terms: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Bidding on shares, futures offers at exchanges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Betting on performance, or lack </a:t>
            </a:r>
            <a:r>
              <a:rPr lang="en" sz="2000"/>
              <a:t>thereof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Offering owned shares on the market</a:t>
            </a:r>
            <a:endParaRPr sz="2000"/>
          </a:p>
        </p:txBody>
      </p:sp>
      <p:pic>
        <p:nvPicPr>
          <p:cNvPr id="317" name="Google Shape;3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625" y="241144"/>
            <a:ext cx="4324875" cy="17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Algorithms (in trading)</a:t>
            </a:r>
            <a:endParaRPr/>
          </a:p>
        </p:txBody>
      </p:sp>
      <p:sp>
        <p:nvSpPr>
          <p:cNvPr id="323" name="Google Shape;323;p20"/>
          <p:cNvSpPr txBox="1"/>
          <p:nvPr>
            <p:ph idx="1" type="body"/>
          </p:nvPr>
        </p:nvSpPr>
        <p:spPr>
          <a:xfrm>
            <a:off x="1303800" y="1597875"/>
            <a:ext cx="7030500" cy="3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Algorithms perform </a:t>
            </a:r>
            <a:r>
              <a:rPr lang="en" sz="2000"/>
              <a:t>predefined</a:t>
            </a:r>
            <a:r>
              <a:rPr lang="en" sz="2000"/>
              <a:t> tasks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Take arguments, parameters, data, etc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Create output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Trading algorithms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Get data from Exchange APIs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Analyze data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Calculate best actions, 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Recommend actions to traders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Execute</a:t>
            </a:r>
            <a:r>
              <a:rPr lang="en" sz="2000"/>
              <a:t> actions automatically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Trade Algorithms</a:t>
            </a:r>
            <a:endParaRPr/>
          </a:p>
        </p:txBody>
      </p:sp>
      <p:sp>
        <p:nvSpPr>
          <p:cNvPr id="329" name="Google Shape;329;p21"/>
          <p:cNvSpPr txBox="1"/>
          <p:nvPr>
            <p:ph idx="1" type="body"/>
          </p:nvPr>
        </p:nvSpPr>
        <p:spPr>
          <a:xfrm>
            <a:off x="1303800" y="1284850"/>
            <a:ext cx="70305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Execution Algorithms: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Usually for large scale orders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Aid in re-</a:t>
            </a:r>
            <a:r>
              <a:rPr lang="en" sz="2000"/>
              <a:t>allocating</a:t>
            </a:r>
            <a:r>
              <a:rPr lang="en" sz="2000"/>
              <a:t> money from one asset to another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Might space out trades, attempt to reduce impact on price during executions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End goal is to reduce fluctuation in transaction pricing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