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5143500" cx="9144000"/>
  <p:notesSz cx="6858000" cy="9144000"/>
  <p:embeddedFontLst>
    <p:embeddedFont>
      <p:font typeface="Garamond"/>
      <p:regular r:id="rId49"/>
      <p:bold r:id="rId50"/>
      <p:italic r:id="rId51"/>
      <p:boldItalic r:id="rId52"/>
    </p:embeddedFont>
    <p:embeddedFont>
      <p:font typeface="Quattrocento Sans"/>
      <p:regular r:id="rId53"/>
      <p:bold r:id="rId54"/>
      <p:italic r:id="rId55"/>
      <p:boldItalic r:id="rId56"/>
    </p:embeddedFont>
    <p:embeddedFont>
      <p:font typeface="Gill Sans"/>
      <p:regular r:id="rId57"/>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Garamond-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Garamond-italic.fntdata"/><Relationship Id="rId50" Type="http://schemas.openxmlformats.org/officeDocument/2006/relationships/font" Target="fonts/Garamond-bold.fntdata"/><Relationship Id="rId53" Type="http://schemas.openxmlformats.org/officeDocument/2006/relationships/font" Target="fonts/QuattrocentoSans-regular.fntdata"/><Relationship Id="rId52" Type="http://schemas.openxmlformats.org/officeDocument/2006/relationships/font" Target="fonts/Garamond-boldItalic.fntdata"/><Relationship Id="rId11" Type="http://schemas.openxmlformats.org/officeDocument/2006/relationships/slide" Target="slides/slide4.xml"/><Relationship Id="rId55" Type="http://schemas.openxmlformats.org/officeDocument/2006/relationships/font" Target="fonts/QuattrocentoSans-italic.fntdata"/><Relationship Id="rId10" Type="http://schemas.openxmlformats.org/officeDocument/2006/relationships/slide" Target="slides/slide3.xml"/><Relationship Id="rId54" Type="http://schemas.openxmlformats.org/officeDocument/2006/relationships/font" Target="fonts/QuattrocentoSans-bold.fntdata"/><Relationship Id="rId13" Type="http://schemas.openxmlformats.org/officeDocument/2006/relationships/slide" Target="slides/slide6.xml"/><Relationship Id="rId57" Type="http://schemas.openxmlformats.org/officeDocument/2006/relationships/font" Target="fonts/GillSans-regular.fntdata"/><Relationship Id="rId12" Type="http://schemas.openxmlformats.org/officeDocument/2006/relationships/slide" Target="slides/slide5.xml"/><Relationship Id="rId56" Type="http://schemas.openxmlformats.org/officeDocument/2006/relationships/font" Target="fonts/QuattrocentoSans-boldItalic.fntdata"/><Relationship Id="rId15" Type="http://schemas.openxmlformats.org/officeDocument/2006/relationships/slide" Target="slides/slide8.xml"/><Relationship Id="rId14" Type="http://schemas.openxmlformats.org/officeDocument/2006/relationships/slide" Target="slides/slide7.xml"/><Relationship Id="rId58" Type="http://schemas.openxmlformats.org/officeDocument/2006/relationships/font" Target="fonts/GillSans-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1692c64255_4_47: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32" name="Google Shape;132;g31692c64255_4_47: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1692c64255_2_150: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31692c64255_2_150: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t/>
            </a:r>
            <a:endParaRPr sz="700"/>
          </a:p>
        </p:txBody>
      </p:sp>
      <p:sp>
        <p:nvSpPr>
          <p:cNvPr id="219" name="Google Shape;219;g31692c64255_2_150: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1692c64255_2_162: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1692c64255_2_162: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marR="0" rtl="0" algn="l">
              <a:lnSpc>
                <a:spcPct val="100000"/>
              </a:lnSpc>
              <a:spcBef>
                <a:spcPts val="0"/>
              </a:spcBef>
              <a:spcAft>
                <a:spcPts val="0"/>
              </a:spcAft>
              <a:buClr>
                <a:schemeClr val="dk1"/>
              </a:buClr>
              <a:buSzPts val="600"/>
              <a:buFont typeface="Gill Sans"/>
              <a:buNone/>
            </a:pPr>
            <a:r>
              <a:rPr lang="en" sz="600">
                <a:solidFill>
                  <a:schemeClr val="dk1"/>
                </a:solidFill>
                <a:latin typeface="Gill Sans"/>
                <a:ea typeface="Gill Sans"/>
                <a:cs typeface="Gill Sans"/>
                <a:sym typeface="Gill Sans"/>
              </a:rPr>
              <a:t>An ATM call has 0.5 delta, intuitively this is because it has a 50% chance of ending up ITM or OTM (in practice the reasoning is more complex)</a:t>
            </a:r>
            <a:endParaRPr sz="700"/>
          </a:p>
          <a:p>
            <a:pPr indent="0" lvl="0" marL="0" rtl="0" algn="l">
              <a:spcBef>
                <a:spcPts val="0"/>
              </a:spcBef>
              <a:spcAft>
                <a:spcPts val="0"/>
              </a:spcAft>
              <a:buNone/>
            </a:pPr>
            <a:r>
              <a:t/>
            </a:r>
            <a:endParaRPr sz="700"/>
          </a:p>
        </p:txBody>
      </p:sp>
      <p:sp>
        <p:nvSpPr>
          <p:cNvPr id="232" name="Google Shape;232;g31692c64255_2_162: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1692c64255_2_173: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31692c64255_2_173: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Just derivative of delta graph</a:t>
            </a:r>
            <a:endParaRPr sz="700"/>
          </a:p>
        </p:txBody>
      </p:sp>
      <p:sp>
        <p:nvSpPr>
          <p:cNvPr id="244" name="Google Shape;244;g31692c64255_2_173: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1692c64255_2_184: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1692c64255_2_184: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t/>
            </a:r>
            <a:endParaRPr sz="700"/>
          </a:p>
        </p:txBody>
      </p:sp>
      <p:sp>
        <p:nvSpPr>
          <p:cNvPr id="256" name="Google Shape;256;g31692c64255_2_184: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1692c64255_2_195: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31692c64255_2_195: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Options r always packaged to 100.</a:t>
            </a:r>
            <a:endParaRPr sz="700"/>
          </a:p>
          <a:p>
            <a:pPr indent="0" lvl="0" marL="0" rtl="0" algn="l">
              <a:spcBef>
                <a:spcPts val="0"/>
              </a:spcBef>
              <a:spcAft>
                <a:spcPts val="0"/>
              </a:spcAft>
              <a:buNone/>
            </a:pPr>
            <a:r>
              <a:rPr lang="en" sz="700"/>
              <a:t>Make not of American vs euros also interesting other things ppl do with this like Asian options which payout the average price over the time period</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Questions: </a:t>
            </a:r>
            <a:endParaRPr sz="700"/>
          </a:p>
          <a:p>
            <a:pPr indent="0" lvl="0" marL="0" rtl="0" algn="l">
              <a:spcBef>
                <a:spcPts val="0"/>
              </a:spcBef>
              <a:spcAft>
                <a:spcPts val="0"/>
              </a:spcAft>
              <a:buNone/>
            </a:pPr>
            <a:r>
              <a:rPr lang="en" sz="700"/>
              <a:t>does it make sense to exercise an option early? When does it make sense to do so. </a:t>
            </a:r>
            <a:endParaRPr sz="700"/>
          </a:p>
          <a:p>
            <a:pPr indent="0" lvl="0" marL="0" rtl="0" algn="l">
              <a:spcBef>
                <a:spcPts val="0"/>
              </a:spcBef>
              <a:spcAft>
                <a:spcPts val="0"/>
              </a:spcAft>
              <a:buNone/>
            </a:pPr>
            <a:r>
              <a:rPr lang="en" sz="700"/>
              <a:t>Lets say expiry day has come, so the past question is now irrelevant, when does it make sense to use your option. When does it not make sense? </a:t>
            </a:r>
            <a:endParaRPr sz="700"/>
          </a:p>
          <a:p>
            <a:pPr indent="0" lvl="0" marL="0" rtl="0" algn="l">
              <a:spcBef>
                <a:spcPts val="0"/>
              </a:spcBef>
              <a:spcAft>
                <a:spcPts val="0"/>
              </a:spcAft>
              <a:buNone/>
            </a:pPr>
            <a:r>
              <a:t/>
            </a:r>
            <a:endParaRPr sz="700"/>
          </a:p>
        </p:txBody>
      </p:sp>
      <p:sp>
        <p:nvSpPr>
          <p:cNvPr id="268" name="Google Shape;268;g31692c64255_2_195: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1692c64255_2_204: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31692c64255_2_204: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Options r always packaged to 100.</a:t>
            </a:r>
            <a:endParaRPr sz="700"/>
          </a:p>
          <a:p>
            <a:pPr indent="0" lvl="0" marL="0" rtl="0" algn="l">
              <a:spcBef>
                <a:spcPts val="0"/>
              </a:spcBef>
              <a:spcAft>
                <a:spcPts val="0"/>
              </a:spcAft>
              <a:buNone/>
            </a:pPr>
            <a:r>
              <a:rPr lang="en" sz="700"/>
              <a:t>Make not of American vs euros also interesting other things ppl do with this like Asian options which payout the average price over the time period</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Questions: </a:t>
            </a:r>
            <a:endParaRPr sz="700"/>
          </a:p>
          <a:p>
            <a:pPr indent="0" lvl="0" marL="0" rtl="0" algn="l">
              <a:spcBef>
                <a:spcPts val="0"/>
              </a:spcBef>
              <a:spcAft>
                <a:spcPts val="0"/>
              </a:spcAft>
              <a:buNone/>
            </a:pPr>
            <a:r>
              <a:rPr lang="en" sz="700"/>
              <a:t>does it make sense to exercise an option early? When does it make sense to do so. </a:t>
            </a:r>
            <a:endParaRPr sz="700"/>
          </a:p>
          <a:p>
            <a:pPr indent="0" lvl="0" marL="0" rtl="0" algn="l">
              <a:spcBef>
                <a:spcPts val="0"/>
              </a:spcBef>
              <a:spcAft>
                <a:spcPts val="0"/>
              </a:spcAft>
              <a:buNone/>
            </a:pPr>
            <a:r>
              <a:rPr lang="en" sz="700"/>
              <a:t>Lets say expiry day has come, so the past question is now irrelevant, when does it make sense to use your option. When does it not make sense? </a:t>
            </a:r>
            <a:endParaRPr sz="700"/>
          </a:p>
          <a:p>
            <a:pPr indent="0" lvl="0" marL="0" rtl="0" algn="l">
              <a:spcBef>
                <a:spcPts val="0"/>
              </a:spcBef>
              <a:spcAft>
                <a:spcPts val="0"/>
              </a:spcAft>
              <a:buNone/>
            </a:pPr>
            <a:r>
              <a:t/>
            </a:r>
            <a:endParaRPr sz="700"/>
          </a:p>
        </p:txBody>
      </p:sp>
      <p:sp>
        <p:nvSpPr>
          <p:cNvPr id="278" name="Google Shape;278;g31692c64255_2_204: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1692c64255_2_214: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31692c64255_2_214: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Options r always packaged to 100.</a:t>
            </a:r>
            <a:endParaRPr sz="700"/>
          </a:p>
          <a:p>
            <a:pPr indent="0" lvl="0" marL="0" rtl="0" algn="l">
              <a:spcBef>
                <a:spcPts val="0"/>
              </a:spcBef>
              <a:spcAft>
                <a:spcPts val="0"/>
              </a:spcAft>
              <a:buNone/>
            </a:pPr>
            <a:r>
              <a:rPr lang="en" sz="700"/>
              <a:t>Make not of American vs euros also interesting other things ppl do with this like Asian options which payout the average price over the time period</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Questions: </a:t>
            </a:r>
            <a:endParaRPr sz="700"/>
          </a:p>
          <a:p>
            <a:pPr indent="0" lvl="0" marL="0" rtl="0" algn="l">
              <a:spcBef>
                <a:spcPts val="0"/>
              </a:spcBef>
              <a:spcAft>
                <a:spcPts val="0"/>
              </a:spcAft>
              <a:buNone/>
            </a:pPr>
            <a:r>
              <a:rPr lang="en" sz="700"/>
              <a:t>does it make sense to exercise an option early? When does it make sense to do so. </a:t>
            </a:r>
            <a:endParaRPr sz="700"/>
          </a:p>
          <a:p>
            <a:pPr indent="0" lvl="0" marL="0" rtl="0" algn="l">
              <a:spcBef>
                <a:spcPts val="0"/>
              </a:spcBef>
              <a:spcAft>
                <a:spcPts val="0"/>
              </a:spcAft>
              <a:buNone/>
            </a:pPr>
            <a:r>
              <a:rPr lang="en" sz="700"/>
              <a:t>Lets say expiry day has come, so the past question is now irrelevant, when does it make sense to use your option. When does it not make sense? </a:t>
            </a:r>
            <a:endParaRPr sz="700"/>
          </a:p>
          <a:p>
            <a:pPr indent="0" lvl="0" marL="0" rtl="0" algn="l">
              <a:spcBef>
                <a:spcPts val="0"/>
              </a:spcBef>
              <a:spcAft>
                <a:spcPts val="0"/>
              </a:spcAft>
              <a:buNone/>
            </a:pPr>
            <a:r>
              <a:t/>
            </a:r>
            <a:endParaRPr sz="700"/>
          </a:p>
        </p:txBody>
      </p:sp>
      <p:sp>
        <p:nvSpPr>
          <p:cNvPr id="289" name="Google Shape;289;g31692c64255_2_214: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1692c64255_2_223: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31692c64255_2_223: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Options r always packaged to 100.</a:t>
            </a:r>
            <a:endParaRPr sz="700"/>
          </a:p>
          <a:p>
            <a:pPr indent="0" lvl="0" marL="0" rtl="0" algn="l">
              <a:spcBef>
                <a:spcPts val="0"/>
              </a:spcBef>
              <a:spcAft>
                <a:spcPts val="0"/>
              </a:spcAft>
              <a:buNone/>
            </a:pPr>
            <a:r>
              <a:rPr lang="en" sz="700"/>
              <a:t>Make not of American vs euros also interesting other things ppl do with this like Asian options which payout the average price over the time period</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Questions: </a:t>
            </a:r>
            <a:endParaRPr sz="700"/>
          </a:p>
          <a:p>
            <a:pPr indent="0" lvl="0" marL="0" rtl="0" algn="l">
              <a:spcBef>
                <a:spcPts val="0"/>
              </a:spcBef>
              <a:spcAft>
                <a:spcPts val="0"/>
              </a:spcAft>
              <a:buNone/>
            </a:pPr>
            <a:r>
              <a:rPr lang="en" sz="700"/>
              <a:t>does it make sense to exercise an option early? When does it make sense to do so. </a:t>
            </a:r>
            <a:endParaRPr sz="700"/>
          </a:p>
          <a:p>
            <a:pPr indent="0" lvl="0" marL="0" rtl="0" algn="l">
              <a:spcBef>
                <a:spcPts val="0"/>
              </a:spcBef>
              <a:spcAft>
                <a:spcPts val="0"/>
              </a:spcAft>
              <a:buNone/>
            </a:pPr>
            <a:r>
              <a:rPr lang="en" sz="700"/>
              <a:t>Lets say expiry day has come, so the past question is now irrelevant, when does it make sense to use your option. When does it not make sense? </a:t>
            </a:r>
            <a:endParaRPr sz="700"/>
          </a:p>
          <a:p>
            <a:pPr indent="0" lvl="0" marL="0" rtl="0" algn="l">
              <a:spcBef>
                <a:spcPts val="0"/>
              </a:spcBef>
              <a:spcAft>
                <a:spcPts val="0"/>
              </a:spcAft>
              <a:buNone/>
            </a:pPr>
            <a:r>
              <a:t/>
            </a:r>
            <a:endParaRPr sz="700"/>
          </a:p>
        </p:txBody>
      </p:sp>
      <p:sp>
        <p:nvSpPr>
          <p:cNvPr id="299" name="Google Shape;299;g31692c64255_2_223: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1692c64255_2_262: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31692c64255_2_262: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Options r always packaged to 100.</a:t>
            </a:r>
            <a:endParaRPr sz="700"/>
          </a:p>
          <a:p>
            <a:pPr indent="0" lvl="0" marL="0" rtl="0" algn="l">
              <a:spcBef>
                <a:spcPts val="0"/>
              </a:spcBef>
              <a:spcAft>
                <a:spcPts val="0"/>
              </a:spcAft>
              <a:buNone/>
            </a:pPr>
            <a:r>
              <a:rPr lang="en" sz="700"/>
              <a:t>Make not of American vs euros also interesting other things ppl do with this like Asian options which payout the average price over the time period</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Questions: </a:t>
            </a:r>
            <a:endParaRPr sz="700"/>
          </a:p>
          <a:p>
            <a:pPr indent="0" lvl="0" marL="0" rtl="0" algn="l">
              <a:spcBef>
                <a:spcPts val="0"/>
              </a:spcBef>
              <a:spcAft>
                <a:spcPts val="0"/>
              </a:spcAft>
              <a:buNone/>
            </a:pPr>
            <a:r>
              <a:rPr lang="en" sz="700"/>
              <a:t>does it make sense to exercise an option early? When does it make sense to do so. </a:t>
            </a:r>
            <a:endParaRPr sz="700"/>
          </a:p>
          <a:p>
            <a:pPr indent="0" lvl="0" marL="0" rtl="0" algn="l">
              <a:spcBef>
                <a:spcPts val="0"/>
              </a:spcBef>
              <a:spcAft>
                <a:spcPts val="0"/>
              </a:spcAft>
              <a:buNone/>
            </a:pPr>
            <a:r>
              <a:rPr lang="en" sz="700"/>
              <a:t>Lets say expiry day has come, so the past question is now irrelevant, when does it make sense to use your option. When does it not make sense? </a:t>
            </a:r>
            <a:endParaRPr sz="700"/>
          </a:p>
          <a:p>
            <a:pPr indent="0" lvl="0" marL="0" rtl="0" algn="l">
              <a:spcBef>
                <a:spcPts val="0"/>
              </a:spcBef>
              <a:spcAft>
                <a:spcPts val="0"/>
              </a:spcAft>
              <a:buNone/>
            </a:pPr>
            <a:r>
              <a:t/>
            </a:r>
            <a:endParaRPr sz="700"/>
          </a:p>
        </p:txBody>
      </p:sp>
      <p:sp>
        <p:nvSpPr>
          <p:cNvPr id="309" name="Google Shape;309;g31692c64255_2_262: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16a1a9eae2_1_0: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16a1a9eae2_1_0: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320" name="Google Shape;320;g316a1a9eae2_1_0: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1692c64255_4_55: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40" name="Google Shape;140;g31692c64255_4_55: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16a1a9eae2_1_8: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316a1a9eae2_1_8: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328" name="Google Shape;328;g316a1a9eae2_1_8: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1692c64255_4_63: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35" name="Google Shape;335;g31692c64255_4_63: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1692c64255_4_74: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47" name="Google Shape;347;g31692c64255_4_74: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1692c64255_4_86: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57" name="Google Shape;357;g31692c64255_4_86: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1692c64255_4_97: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66" name="Google Shape;366;g31692c64255_4_97: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1692c64255_4_108: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78" name="Google Shape;378;g31692c64255_4_108: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1692c64255_4_119: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87" name="Google Shape;387;g31692c64255_4_119: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1692c64255_4_129: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98" name="Google Shape;398;g31692c64255_4_129: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1692c64255_4_140: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10" name="Google Shape;410;g31692c64255_4_140: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1692c64255_4_152: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23" name="Google Shape;423;g31692c64255_4_152: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692c64255_2_71: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31692c64255_2_71: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Options r always packaged to 100.</a:t>
            </a:r>
            <a:endParaRPr sz="700"/>
          </a:p>
          <a:p>
            <a:pPr indent="0" lvl="0" marL="0" rtl="0" algn="l">
              <a:spcBef>
                <a:spcPts val="0"/>
              </a:spcBef>
              <a:spcAft>
                <a:spcPts val="0"/>
              </a:spcAft>
              <a:buNone/>
            </a:pPr>
            <a:r>
              <a:rPr lang="en" sz="700"/>
              <a:t>Make not of American vs euros also interesting other things ppl do with this like Asian options which payout the average price over the time period</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Questions: </a:t>
            </a:r>
            <a:endParaRPr sz="700"/>
          </a:p>
          <a:p>
            <a:pPr indent="0" lvl="0" marL="0" rtl="0" algn="l">
              <a:spcBef>
                <a:spcPts val="0"/>
              </a:spcBef>
              <a:spcAft>
                <a:spcPts val="0"/>
              </a:spcAft>
              <a:buNone/>
            </a:pPr>
            <a:r>
              <a:rPr lang="en" sz="700"/>
              <a:t>does it make sense to exercise an option early? When does it make sense to do so. </a:t>
            </a:r>
            <a:endParaRPr sz="700"/>
          </a:p>
          <a:p>
            <a:pPr indent="0" lvl="0" marL="0" rtl="0" algn="l">
              <a:spcBef>
                <a:spcPts val="0"/>
              </a:spcBef>
              <a:spcAft>
                <a:spcPts val="0"/>
              </a:spcAft>
              <a:buNone/>
            </a:pPr>
            <a:r>
              <a:rPr lang="en" sz="700"/>
              <a:t>Lets say expiry day has come, so the past question is now irrelevant, when does it make sense to use your option. When does it not make sense? </a:t>
            </a:r>
            <a:endParaRPr sz="700"/>
          </a:p>
          <a:p>
            <a:pPr indent="0" lvl="0" marL="0" rtl="0" algn="l">
              <a:spcBef>
                <a:spcPts val="0"/>
              </a:spcBef>
              <a:spcAft>
                <a:spcPts val="0"/>
              </a:spcAft>
              <a:buNone/>
            </a:pPr>
            <a:r>
              <a:t/>
            </a:r>
            <a:endParaRPr sz="700"/>
          </a:p>
        </p:txBody>
      </p:sp>
      <p:sp>
        <p:nvSpPr>
          <p:cNvPr id="149" name="Google Shape;149;g31692c64255_2_71: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1692c64255_4_162: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34" name="Google Shape;434;g31692c64255_4_162: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1692c64255_4_172: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45" name="Google Shape;445;g31692c64255_4_172: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1692c64255_4_183: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57" name="Google Shape;457;g31692c64255_4_183: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1692c64255_4_195: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70" name="Google Shape;470;g31692c64255_4_195: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1692c64255_4_207: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83" name="Google Shape;483;g31692c64255_4_207: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1692c64255_4_217: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94" name="Google Shape;494;g31692c64255_4_217: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1692c64255_4_227: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05" name="Google Shape;505;g31692c64255_4_227: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1692c64255_4_238: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17" name="Google Shape;517;g31692c64255_4_238: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1692c64255_4_248: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28" name="Google Shape;528;g31692c64255_4_248: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1692c64255_4_258: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39" name="Google Shape;539;g31692c64255_4_258: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1692c64255_2_80: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31692c64255_2_80: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Notice that there is limited loss, why is this? </a:t>
            </a:r>
            <a:endParaRPr sz="700"/>
          </a:p>
          <a:p>
            <a:pPr indent="0" lvl="0" marL="0" rtl="0" algn="l">
              <a:spcBef>
                <a:spcPts val="0"/>
              </a:spcBef>
              <a:spcAft>
                <a:spcPts val="0"/>
              </a:spcAft>
              <a:buNone/>
            </a:pPr>
            <a:r>
              <a:rPr lang="en" sz="700"/>
              <a:t>This is from the buyers perspective, what about from the seller’s perspective. </a:t>
            </a:r>
            <a:endParaRPr sz="700"/>
          </a:p>
          <a:p>
            <a:pPr indent="0" lvl="0" marL="0" rtl="0" algn="l">
              <a:spcBef>
                <a:spcPts val="0"/>
              </a:spcBef>
              <a:spcAft>
                <a:spcPts val="0"/>
              </a:spcAft>
              <a:buNone/>
            </a:pPr>
            <a:r>
              <a:rPr lang="en" sz="700"/>
              <a:t>In this picture, how much did we pay per option (not per 100), what is the strike price? What would my pnl be if the stock was trading at 41? Where is my breakeven point? </a:t>
            </a:r>
            <a:endParaRPr sz="700"/>
          </a:p>
          <a:p>
            <a:pPr indent="0" lvl="0" marL="0" rtl="0" algn="l">
              <a:spcBef>
                <a:spcPts val="0"/>
              </a:spcBef>
              <a:spcAft>
                <a:spcPts val="0"/>
              </a:spcAft>
              <a:buNone/>
            </a:pPr>
            <a:r>
              <a:rPr lang="en" sz="700"/>
              <a:t>What is the trick for finding breakevens (add per contract price to strike price = breakeven). </a:t>
            </a:r>
            <a:endParaRPr sz="700"/>
          </a:p>
        </p:txBody>
      </p:sp>
      <p:sp>
        <p:nvSpPr>
          <p:cNvPr id="159" name="Google Shape;159;g31692c64255_2_80: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1692c64255_4_279: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51" name="Google Shape;551;g31692c64255_4_279: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1692c64255_4_289:notes"/>
          <p:cNvSpPr txBox="1"/>
          <p:nvPr>
            <p:ph idx="1" type="body"/>
          </p:nvPr>
        </p:nvSpPr>
        <p:spPr>
          <a:xfrm>
            <a:off x="685583" y="4400004"/>
            <a:ext cx="5486833" cy="3601637"/>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62" name="Google Shape;562;g31692c64255_4_289: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1692c64255_2_91: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31692c64255_2_91: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171" name="Google Shape;171;g31692c64255_2_91: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1692c64255_2_102: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1692c64255_2_102: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t/>
            </a:r>
            <a:endParaRPr sz="700"/>
          </a:p>
        </p:txBody>
      </p:sp>
      <p:sp>
        <p:nvSpPr>
          <p:cNvPr id="183" name="Google Shape;183;g31692c64255_2_102: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1692c64255_2_111: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31692c64255_2_111: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For example, if I have a stock trading at $50 and a call with a strike price of $40, the intrinsic value of that option is $10. i.e. if I exercised it right now I would make $10, but does this mean that it is trading for 10 dollars. If it was </a:t>
            </a:r>
            <a:endParaRPr sz="700"/>
          </a:p>
        </p:txBody>
      </p:sp>
      <p:sp>
        <p:nvSpPr>
          <p:cNvPr id="193" name="Google Shape;193;g31692c64255_2_111: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1692c642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1692c642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1692c64255_2_140: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31692c64255_2_140: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t/>
            </a:r>
            <a:endParaRPr sz="700"/>
          </a:p>
        </p:txBody>
      </p:sp>
      <p:sp>
        <p:nvSpPr>
          <p:cNvPr id="208" name="Google Shape;208;g31692c64255_2_140: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57" name="Shape 57"/>
        <p:cNvGrpSpPr/>
        <p:nvPr/>
      </p:nvGrpSpPr>
      <p:grpSpPr>
        <a:xfrm>
          <a:off x="0" y="0"/>
          <a:ext cx="0" cy="0"/>
          <a:chOff x="0" y="0"/>
          <a:chExt cx="0" cy="0"/>
        </a:xfrm>
      </p:grpSpPr>
      <p:sp>
        <p:nvSpPr>
          <p:cNvPr id="58" name="Google Shape;58;p14"/>
          <p:cNvSpPr/>
          <p:nvPr>
            <p:ph idx="2" type="pic"/>
          </p:nvPr>
        </p:nvSpPr>
        <p:spPr>
          <a:xfrm>
            <a:off x="1" y="0"/>
            <a:ext cx="91440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5"/>
          <p:cNvSpPr txBox="1"/>
          <p:nvPr>
            <p:ph type="title"/>
          </p:nvPr>
        </p:nvSpPr>
        <p:spPr>
          <a:xfrm>
            <a:off x="3580159" y="776007"/>
            <a:ext cx="1983681" cy="3546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b="1" i="0" sz="2300" u="sng">
                <a:solidFill>
                  <a:schemeClr val="lt1"/>
                </a:solidFill>
                <a:latin typeface="Garamond"/>
                <a:ea typeface="Garamond"/>
                <a:cs typeface="Garamond"/>
                <a:sym typeface="Garamond"/>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61" name="Google Shape;61;p15"/>
          <p:cNvSpPr txBox="1"/>
          <p:nvPr>
            <p:ph idx="1" type="body"/>
          </p:nvPr>
        </p:nvSpPr>
        <p:spPr>
          <a:xfrm>
            <a:off x="898519" y="1390583"/>
            <a:ext cx="7346961" cy="2686403"/>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600"/>
              <a:buNone/>
              <a:defRPr b="0" i="0" sz="1300">
                <a:solidFill>
                  <a:schemeClr val="dk1"/>
                </a:solidFill>
                <a:latin typeface="Garamond"/>
                <a:ea typeface="Garamond"/>
                <a:cs typeface="Garamond"/>
                <a:sym typeface="Garamond"/>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62" name="Google Shape;62;p15"/>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63" name="Google Shape;63;p15"/>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64" name="Google Shape;64;p15"/>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65" name="Shape 65"/>
        <p:cNvGrpSpPr/>
        <p:nvPr/>
      </p:nvGrpSpPr>
      <p:grpSpPr>
        <a:xfrm>
          <a:off x="0" y="0"/>
          <a:ext cx="0" cy="0"/>
          <a:chOff x="0" y="0"/>
          <a:chExt cx="0" cy="0"/>
        </a:xfrm>
      </p:grpSpPr>
      <p:sp>
        <p:nvSpPr>
          <p:cNvPr id="66" name="Google Shape;66;p16"/>
          <p:cNvSpPr/>
          <p:nvPr/>
        </p:nvSpPr>
        <p:spPr>
          <a:xfrm>
            <a:off x="8726857" y="4771094"/>
            <a:ext cx="258493" cy="257319"/>
          </a:xfrm>
          <a:custGeom>
            <a:rect b="b" l="l" r="r" t="t"/>
            <a:pathLst>
              <a:path extrusionOk="0" h="565784" w="568325">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noFill/>
          <a:ln cap="flat" cmpd="sng" w="10050">
            <a:solidFill>
              <a:srgbClr val="387C9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67" name="Google Shape;67;p16"/>
          <p:cNvPicPr preferRelativeResize="0"/>
          <p:nvPr/>
        </p:nvPicPr>
        <p:blipFill rotWithShape="1">
          <a:blip r:embed="rId2">
            <a:alphaModFix/>
          </a:blip>
          <a:srcRect b="0" l="0" r="0" t="0"/>
          <a:stretch/>
        </p:blipFill>
        <p:spPr>
          <a:xfrm>
            <a:off x="0" y="0"/>
            <a:ext cx="9143358" cy="5134837"/>
          </a:xfrm>
          <a:prstGeom prst="rect">
            <a:avLst/>
          </a:prstGeom>
          <a:noFill/>
          <a:ln>
            <a:noFill/>
          </a:ln>
        </p:spPr>
      </p:pic>
      <p:sp>
        <p:nvSpPr>
          <p:cNvPr id="68" name="Google Shape;68;p16"/>
          <p:cNvSpPr/>
          <p:nvPr/>
        </p:nvSpPr>
        <p:spPr>
          <a:xfrm>
            <a:off x="1337143" y="773660"/>
            <a:ext cx="6468672" cy="3862679"/>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69" name="Google Shape;69;p16"/>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0" name="Google Shape;70;p16"/>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1" name="Google Shape;71;p16"/>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2" name="Shape 72"/>
        <p:cNvGrpSpPr/>
        <p:nvPr/>
      </p:nvGrpSpPr>
      <p:grpSpPr>
        <a:xfrm>
          <a:off x="0" y="0"/>
          <a:ext cx="0" cy="0"/>
          <a:chOff x="0" y="0"/>
          <a:chExt cx="0" cy="0"/>
        </a:xfrm>
      </p:grpSpPr>
      <p:sp>
        <p:nvSpPr>
          <p:cNvPr id="73" name="Google Shape;73;p17"/>
          <p:cNvSpPr txBox="1"/>
          <p:nvPr>
            <p:ph type="ctrTitle"/>
          </p:nvPr>
        </p:nvSpPr>
        <p:spPr>
          <a:xfrm>
            <a:off x="685800" y="1594485"/>
            <a:ext cx="7772400" cy="1080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74" name="Google Shape;74;p17"/>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5" name="Google Shape;75;p1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6" name="Google Shape;76;p1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7" name="Google Shape;77;p17"/>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8" name="Shape 78"/>
        <p:cNvGrpSpPr/>
        <p:nvPr/>
      </p:nvGrpSpPr>
      <p:grpSpPr>
        <a:xfrm>
          <a:off x="0" y="0"/>
          <a:ext cx="0" cy="0"/>
          <a:chOff x="0" y="0"/>
          <a:chExt cx="0" cy="0"/>
        </a:xfrm>
      </p:grpSpPr>
      <p:sp>
        <p:nvSpPr>
          <p:cNvPr id="79" name="Google Shape;79;p18"/>
          <p:cNvSpPr txBox="1"/>
          <p:nvPr>
            <p:ph type="title"/>
          </p:nvPr>
        </p:nvSpPr>
        <p:spPr>
          <a:xfrm>
            <a:off x="3580159" y="776007"/>
            <a:ext cx="1983681" cy="3546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b="1" i="0" sz="2300" u="sng">
                <a:solidFill>
                  <a:schemeClr val="lt1"/>
                </a:solidFill>
                <a:latin typeface="Garamond"/>
                <a:ea typeface="Garamond"/>
                <a:cs typeface="Garamond"/>
                <a:sym typeface="Garamond"/>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80" name="Google Shape;80;p18"/>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600"/>
              <a:buNone/>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81" name="Google Shape;81;p18"/>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600"/>
              <a:buNone/>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82" name="Google Shape;82;p18"/>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83" name="Google Shape;83;p18"/>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84" name="Google Shape;84;p18"/>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85" name="Shape 85"/>
        <p:cNvGrpSpPr/>
        <p:nvPr/>
      </p:nvGrpSpPr>
      <p:grpSpPr>
        <a:xfrm>
          <a:off x="0" y="0"/>
          <a:ext cx="0" cy="0"/>
          <a:chOff x="0" y="0"/>
          <a:chExt cx="0" cy="0"/>
        </a:xfrm>
      </p:grpSpPr>
      <p:sp>
        <p:nvSpPr>
          <p:cNvPr id="86" name="Google Shape;86;p19"/>
          <p:cNvSpPr/>
          <p:nvPr/>
        </p:nvSpPr>
        <p:spPr>
          <a:xfrm>
            <a:off x="8726857" y="4771093"/>
            <a:ext cx="258493" cy="257319"/>
          </a:xfrm>
          <a:custGeom>
            <a:rect b="b" l="l" r="r" t="t"/>
            <a:pathLst>
              <a:path extrusionOk="0" h="565784" w="568325">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noFill/>
          <a:ln cap="flat" cmpd="sng" w="10050">
            <a:solidFill>
              <a:srgbClr val="387C9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87" name="Google Shape;87;p19"/>
          <p:cNvSpPr/>
          <p:nvPr/>
        </p:nvSpPr>
        <p:spPr>
          <a:xfrm>
            <a:off x="2286" y="0"/>
            <a:ext cx="9139668" cy="5142634"/>
          </a:xfrm>
          <a:custGeom>
            <a:rect b="b" l="l" r="r" t="t"/>
            <a:pathLst>
              <a:path extrusionOk="0" h="11307445" w="20094575">
                <a:moveTo>
                  <a:pt x="20094048" y="0"/>
                </a:moveTo>
                <a:lnTo>
                  <a:pt x="0" y="0"/>
                </a:lnTo>
                <a:lnTo>
                  <a:pt x="0" y="11307142"/>
                </a:lnTo>
                <a:lnTo>
                  <a:pt x="20094048" y="11307142"/>
                </a:lnTo>
                <a:lnTo>
                  <a:pt x="20094048" y="0"/>
                </a:lnTo>
                <a:close/>
              </a:path>
            </a:pathLst>
          </a:custGeom>
          <a:solidFill>
            <a:srgbClr val="3D576F">
              <a:alpha val="40784"/>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88" name="Google Shape;88;p19"/>
          <p:cNvPicPr preferRelativeResize="0"/>
          <p:nvPr/>
        </p:nvPicPr>
        <p:blipFill rotWithShape="1">
          <a:blip r:embed="rId2">
            <a:alphaModFix/>
          </a:blip>
          <a:srcRect b="0" l="0" r="0" t="0"/>
          <a:stretch/>
        </p:blipFill>
        <p:spPr>
          <a:xfrm>
            <a:off x="2286" y="0"/>
            <a:ext cx="9141072" cy="5142495"/>
          </a:xfrm>
          <a:prstGeom prst="rect">
            <a:avLst/>
          </a:prstGeom>
          <a:noFill/>
          <a:ln>
            <a:noFill/>
          </a:ln>
        </p:spPr>
      </p:pic>
      <p:sp>
        <p:nvSpPr>
          <p:cNvPr id="89" name="Google Shape;89;p19"/>
          <p:cNvSpPr txBox="1"/>
          <p:nvPr>
            <p:ph type="title"/>
          </p:nvPr>
        </p:nvSpPr>
        <p:spPr>
          <a:xfrm>
            <a:off x="3580159" y="776007"/>
            <a:ext cx="1983681" cy="3546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b="1" i="0" sz="2300" u="sng">
                <a:solidFill>
                  <a:schemeClr val="lt1"/>
                </a:solidFill>
                <a:latin typeface="Garamond"/>
                <a:ea typeface="Garamond"/>
                <a:cs typeface="Garamond"/>
                <a:sym typeface="Garamond"/>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90" name="Google Shape;90;p19"/>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91" name="Google Shape;91;p19"/>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92" name="Google Shape;92;p19"/>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00" name="Shape 100"/>
        <p:cNvGrpSpPr/>
        <p:nvPr/>
      </p:nvGrpSpPr>
      <p:grpSpPr>
        <a:xfrm>
          <a:off x="0" y="0"/>
          <a:ext cx="0" cy="0"/>
          <a:chOff x="0" y="0"/>
          <a:chExt cx="0" cy="0"/>
        </a:xfrm>
      </p:grpSpPr>
      <p:sp>
        <p:nvSpPr>
          <p:cNvPr id="101" name="Google Shape;101;p21"/>
          <p:cNvSpPr/>
          <p:nvPr>
            <p:ph idx="2" type="pic"/>
          </p:nvPr>
        </p:nvSpPr>
        <p:spPr>
          <a:xfrm>
            <a:off x="1" y="0"/>
            <a:ext cx="9144000" cy="51435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02" name="Shape 102"/>
        <p:cNvGrpSpPr/>
        <p:nvPr/>
      </p:nvGrpSpPr>
      <p:grpSpPr>
        <a:xfrm>
          <a:off x="0" y="0"/>
          <a:ext cx="0" cy="0"/>
          <a:chOff x="0" y="0"/>
          <a:chExt cx="0" cy="0"/>
        </a:xfrm>
      </p:grpSpPr>
      <p:sp>
        <p:nvSpPr>
          <p:cNvPr id="103" name="Google Shape;103;p22"/>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04" name="Google Shape;104;p22"/>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05" name="Google Shape;105;p22"/>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6" name="Shape 106"/>
        <p:cNvGrpSpPr/>
        <p:nvPr/>
      </p:nvGrpSpPr>
      <p:grpSpPr>
        <a:xfrm>
          <a:off x="0" y="0"/>
          <a:ext cx="0" cy="0"/>
          <a:chOff x="0" y="0"/>
          <a:chExt cx="0" cy="0"/>
        </a:xfrm>
      </p:grpSpPr>
      <p:sp>
        <p:nvSpPr>
          <p:cNvPr id="107" name="Google Shape;107;p23"/>
          <p:cNvSpPr txBox="1"/>
          <p:nvPr>
            <p:ph type="title"/>
          </p:nvPr>
        </p:nvSpPr>
        <p:spPr>
          <a:xfrm>
            <a:off x="3939212" y="1100908"/>
            <a:ext cx="1265576" cy="3546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b="1" i="0" sz="2300">
                <a:solidFill>
                  <a:schemeClr val="dk1"/>
                </a:solidFill>
                <a:latin typeface="Garamond"/>
                <a:ea typeface="Garamond"/>
                <a:cs typeface="Garamond"/>
                <a:sym typeface="Garamond"/>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108" name="Google Shape;108;p23"/>
          <p:cNvSpPr txBox="1"/>
          <p:nvPr>
            <p:ph idx="1" type="body"/>
          </p:nvPr>
        </p:nvSpPr>
        <p:spPr>
          <a:xfrm>
            <a:off x="2057372" y="2042204"/>
            <a:ext cx="5029256" cy="161236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600"/>
              <a:buNone/>
              <a:defRPr b="0" i="0" sz="1500">
                <a:solidFill>
                  <a:schemeClr val="dk1"/>
                </a:solidFill>
                <a:latin typeface="Garamond"/>
                <a:ea typeface="Garamond"/>
                <a:cs typeface="Garamond"/>
                <a:sym typeface="Garamond"/>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109" name="Google Shape;109;p23"/>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10" name="Google Shape;110;p23"/>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11" name="Google Shape;111;p23"/>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2" name="Shape 112"/>
        <p:cNvGrpSpPr/>
        <p:nvPr/>
      </p:nvGrpSpPr>
      <p:grpSpPr>
        <a:xfrm>
          <a:off x="0" y="0"/>
          <a:ext cx="0" cy="0"/>
          <a:chOff x="0" y="0"/>
          <a:chExt cx="0" cy="0"/>
        </a:xfrm>
      </p:grpSpPr>
      <p:sp>
        <p:nvSpPr>
          <p:cNvPr id="113" name="Google Shape;113;p24"/>
          <p:cNvSpPr txBox="1"/>
          <p:nvPr>
            <p:ph type="title"/>
          </p:nvPr>
        </p:nvSpPr>
        <p:spPr>
          <a:xfrm>
            <a:off x="3939212" y="1100908"/>
            <a:ext cx="1265576" cy="3546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b="1" i="0" sz="2300">
                <a:solidFill>
                  <a:schemeClr val="dk1"/>
                </a:solidFill>
                <a:latin typeface="Garamond"/>
                <a:ea typeface="Garamond"/>
                <a:cs typeface="Garamond"/>
                <a:sym typeface="Garamond"/>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114" name="Google Shape;114;p24"/>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15" name="Google Shape;115;p24"/>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16" name="Google Shape;116;p24"/>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7" name="Shape 117"/>
        <p:cNvGrpSpPr/>
        <p:nvPr/>
      </p:nvGrpSpPr>
      <p:grpSpPr>
        <a:xfrm>
          <a:off x="0" y="0"/>
          <a:ext cx="0" cy="0"/>
          <a:chOff x="0" y="0"/>
          <a:chExt cx="0" cy="0"/>
        </a:xfrm>
      </p:grpSpPr>
      <p:sp>
        <p:nvSpPr>
          <p:cNvPr id="118" name="Google Shape;118;p25"/>
          <p:cNvSpPr txBox="1"/>
          <p:nvPr>
            <p:ph type="ctrTitle"/>
          </p:nvPr>
        </p:nvSpPr>
        <p:spPr>
          <a:xfrm>
            <a:off x="685800" y="1594485"/>
            <a:ext cx="7772400" cy="1080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119" name="Google Shape;119;p25"/>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20" name="Google Shape;120;p25"/>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21" name="Google Shape;121;p25"/>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22" name="Google Shape;122;p25"/>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3" name="Shape 123"/>
        <p:cNvGrpSpPr/>
        <p:nvPr/>
      </p:nvGrpSpPr>
      <p:grpSpPr>
        <a:xfrm>
          <a:off x="0" y="0"/>
          <a:ext cx="0" cy="0"/>
          <a:chOff x="0" y="0"/>
          <a:chExt cx="0" cy="0"/>
        </a:xfrm>
      </p:grpSpPr>
      <p:sp>
        <p:nvSpPr>
          <p:cNvPr id="124" name="Google Shape;124;p26"/>
          <p:cNvSpPr txBox="1"/>
          <p:nvPr>
            <p:ph type="title"/>
          </p:nvPr>
        </p:nvSpPr>
        <p:spPr>
          <a:xfrm>
            <a:off x="3939212" y="1100908"/>
            <a:ext cx="1265576" cy="3546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b="1" i="0" sz="2300">
                <a:solidFill>
                  <a:schemeClr val="dk1"/>
                </a:solidFill>
                <a:latin typeface="Garamond"/>
                <a:ea typeface="Garamond"/>
                <a:cs typeface="Garamond"/>
                <a:sym typeface="Garamond"/>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125" name="Google Shape;125;p26"/>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600"/>
              <a:buNone/>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126" name="Google Shape;126;p26"/>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600"/>
              <a:buNone/>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127" name="Google Shape;127;p26"/>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28" name="Google Shape;128;p26"/>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129" name="Google Shape;129;p26"/>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8726857" y="4771094"/>
            <a:ext cx="258493" cy="257319"/>
          </a:xfrm>
          <a:custGeom>
            <a:rect b="b" l="l" r="r" t="t"/>
            <a:pathLst>
              <a:path extrusionOk="0" h="565784" w="568325">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noFill/>
          <a:ln cap="flat" cmpd="sng" w="10050">
            <a:solidFill>
              <a:srgbClr val="387C9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52" name="Google Shape;52;p13"/>
          <p:cNvSpPr txBox="1"/>
          <p:nvPr>
            <p:ph type="title"/>
          </p:nvPr>
        </p:nvSpPr>
        <p:spPr>
          <a:xfrm>
            <a:off x="3580159" y="776007"/>
            <a:ext cx="1983681" cy="35464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600"/>
              <a:buNone/>
              <a:defRPr b="1" i="0" sz="2300" u="sng" cap="none" strike="noStrike">
                <a:solidFill>
                  <a:schemeClr val="lt1"/>
                </a:solidFill>
                <a:latin typeface="Garamond"/>
                <a:ea typeface="Garamond"/>
                <a:cs typeface="Garamond"/>
                <a:sym typeface="Garamond"/>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p:txBody>
      </p:sp>
      <p:sp>
        <p:nvSpPr>
          <p:cNvPr id="53" name="Google Shape;53;p13"/>
          <p:cNvSpPr txBox="1"/>
          <p:nvPr>
            <p:ph idx="1" type="body"/>
          </p:nvPr>
        </p:nvSpPr>
        <p:spPr>
          <a:xfrm>
            <a:off x="898519" y="1390583"/>
            <a:ext cx="7346961" cy="2686403"/>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600"/>
              <a:buNone/>
              <a:defRPr b="0" i="0" sz="1300" u="none" cap="none" strike="noStrike">
                <a:solidFill>
                  <a:schemeClr val="dk1"/>
                </a:solidFill>
                <a:latin typeface="Garamond"/>
                <a:ea typeface="Garamond"/>
                <a:cs typeface="Garamond"/>
                <a:sym typeface="Garamond"/>
              </a:defRPr>
            </a:lvl1pPr>
            <a:lvl2pPr indent="-228600" lvl="1" marL="914400" marR="0" rtl="0" algn="l">
              <a:spcBef>
                <a:spcPts val="0"/>
              </a:spcBef>
              <a:spcAft>
                <a:spcPts val="0"/>
              </a:spcAft>
              <a:buSzPts val="600"/>
              <a:buNone/>
              <a:defRPr b="0" i="0" sz="800" u="none" cap="none" strike="noStrike">
                <a:latin typeface="Calibri"/>
                <a:ea typeface="Calibri"/>
                <a:cs typeface="Calibri"/>
                <a:sym typeface="Calibri"/>
              </a:defRPr>
            </a:lvl2pPr>
            <a:lvl3pPr indent="-228600" lvl="2" marL="1371600" marR="0" rtl="0" algn="l">
              <a:spcBef>
                <a:spcPts val="0"/>
              </a:spcBef>
              <a:spcAft>
                <a:spcPts val="0"/>
              </a:spcAft>
              <a:buSzPts val="600"/>
              <a:buNone/>
              <a:defRPr b="0" i="0" sz="800" u="none" cap="none" strike="noStrike">
                <a:latin typeface="Calibri"/>
                <a:ea typeface="Calibri"/>
                <a:cs typeface="Calibri"/>
                <a:sym typeface="Calibri"/>
              </a:defRPr>
            </a:lvl3pPr>
            <a:lvl4pPr indent="-228600" lvl="3" marL="1828800" marR="0" rtl="0" algn="l">
              <a:spcBef>
                <a:spcPts val="0"/>
              </a:spcBef>
              <a:spcAft>
                <a:spcPts val="0"/>
              </a:spcAft>
              <a:buSzPts val="600"/>
              <a:buNone/>
              <a:defRPr b="0" i="0" sz="800" u="none" cap="none" strike="noStrike">
                <a:latin typeface="Calibri"/>
                <a:ea typeface="Calibri"/>
                <a:cs typeface="Calibri"/>
                <a:sym typeface="Calibri"/>
              </a:defRPr>
            </a:lvl4pPr>
            <a:lvl5pPr indent="-228600" lvl="4" marL="2286000" marR="0" rtl="0" algn="l">
              <a:spcBef>
                <a:spcPts val="0"/>
              </a:spcBef>
              <a:spcAft>
                <a:spcPts val="0"/>
              </a:spcAft>
              <a:buSzPts val="600"/>
              <a:buNone/>
              <a:defRPr b="0" i="0" sz="800" u="none" cap="none" strike="noStrike">
                <a:latin typeface="Calibri"/>
                <a:ea typeface="Calibri"/>
                <a:cs typeface="Calibri"/>
                <a:sym typeface="Calibri"/>
              </a:defRPr>
            </a:lvl5pPr>
            <a:lvl6pPr indent="-228600" lvl="5" marL="2743200" marR="0" rtl="0" algn="l">
              <a:spcBef>
                <a:spcPts val="0"/>
              </a:spcBef>
              <a:spcAft>
                <a:spcPts val="0"/>
              </a:spcAft>
              <a:buSzPts val="600"/>
              <a:buNone/>
              <a:defRPr b="0" i="0" sz="800" u="none" cap="none" strike="noStrike">
                <a:latin typeface="Calibri"/>
                <a:ea typeface="Calibri"/>
                <a:cs typeface="Calibri"/>
                <a:sym typeface="Calibri"/>
              </a:defRPr>
            </a:lvl6pPr>
            <a:lvl7pPr indent="-228600" lvl="6" marL="3200400" marR="0" rtl="0" algn="l">
              <a:spcBef>
                <a:spcPts val="0"/>
              </a:spcBef>
              <a:spcAft>
                <a:spcPts val="0"/>
              </a:spcAft>
              <a:buSzPts val="600"/>
              <a:buNone/>
              <a:defRPr b="0" i="0" sz="800" u="none" cap="none" strike="noStrike">
                <a:latin typeface="Calibri"/>
                <a:ea typeface="Calibri"/>
                <a:cs typeface="Calibri"/>
                <a:sym typeface="Calibri"/>
              </a:defRPr>
            </a:lvl7pPr>
            <a:lvl8pPr indent="-228600" lvl="7" marL="3657600" marR="0" rtl="0" algn="l">
              <a:spcBef>
                <a:spcPts val="0"/>
              </a:spcBef>
              <a:spcAft>
                <a:spcPts val="0"/>
              </a:spcAft>
              <a:buSzPts val="600"/>
              <a:buNone/>
              <a:defRPr b="0" i="0" sz="800" u="none" cap="none" strike="noStrike">
                <a:latin typeface="Calibri"/>
                <a:ea typeface="Calibri"/>
                <a:cs typeface="Calibri"/>
                <a:sym typeface="Calibri"/>
              </a:defRPr>
            </a:lvl8pPr>
            <a:lvl9pPr indent="-228600" lvl="8" marL="4114800" marR="0" rtl="0" algn="l">
              <a:spcBef>
                <a:spcPts val="0"/>
              </a:spcBef>
              <a:spcAft>
                <a:spcPts val="0"/>
              </a:spcAft>
              <a:buSzPts val="600"/>
              <a:buNone/>
              <a:defRPr b="0" i="0" sz="800" u="none" cap="none" strike="noStrike">
                <a:latin typeface="Calibri"/>
                <a:ea typeface="Calibri"/>
                <a:cs typeface="Calibri"/>
                <a:sym typeface="Calibri"/>
              </a:defRPr>
            </a:lvl9pPr>
          </a:lstStyle>
          <a:p/>
        </p:txBody>
      </p:sp>
      <p:sp>
        <p:nvSpPr>
          <p:cNvPr id="54" name="Google Shape;54;p13"/>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600"/>
              <a:buNone/>
              <a:defRPr sz="800">
                <a:solidFill>
                  <a:srgbClr val="888888"/>
                </a:solidFill>
                <a:latin typeface="Calibri"/>
                <a:ea typeface="Calibri"/>
                <a:cs typeface="Calibri"/>
                <a:sym typeface="Calibri"/>
              </a:defRPr>
            </a:lvl1pPr>
            <a:lvl2pPr lvl="1"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55" name="Google Shape;55;p13"/>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600"/>
              <a:buNone/>
              <a:defRPr sz="800">
                <a:solidFill>
                  <a:srgbClr val="888888"/>
                </a:solidFill>
                <a:latin typeface="Calibri"/>
                <a:ea typeface="Calibri"/>
                <a:cs typeface="Calibri"/>
                <a:sym typeface="Calibri"/>
              </a:defRPr>
            </a:lvl1pPr>
            <a:lvl2pPr lvl="1"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1pPr>
            <a:lvl2pPr indent="0" lvl="1"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2pPr>
            <a:lvl3pPr indent="0" lvl="2"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3pPr>
            <a:lvl4pPr indent="0" lvl="3"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4pPr>
            <a:lvl5pPr indent="0" lvl="4"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5pPr>
            <a:lvl6pPr indent="0" lvl="5"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6pPr>
            <a:lvl7pPr indent="0" lvl="6"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7pPr>
            <a:lvl8pPr indent="0" lvl="7"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8pPr>
            <a:lvl9pPr indent="0" lvl="8"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20"/>
          <p:cNvSpPr/>
          <p:nvPr/>
        </p:nvSpPr>
        <p:spPr>
          <a:xfrm>
            <a:off x="8726857" y="4771094"/>
            <a:ext cx="258493" cy="257319"/>
          </a:xfrm>
          <a:custGeom>
            <a:rect b="b" l="l" r="r" t="t"/>
            <a:pathLst>
              <a:path extrusionOk="0" h="565784" w="568325">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noFill/>
          <a:ln cap="flat" cmpd="sng" w="10050">
            <a:solidFill>
              <a:srgbClr val="387C9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95" name="Google Shape;95;p20"/>
          <p:cNvSpPr txBox="1"/>
          <p:nvPr>
            <p:ph type="title"/>
          </p:nvPr>
        </p:nvSpPr>
        <p:spPr>
          <a:xfrm>
            <a:off x="3939212" y="1100908"/>
            <a:ext cx="1265576" cy="35464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600"/>
              <a:buNone/>
              <a:defRPr b="1" i="0" sz="2300" u="none" cap="none" strike="noStrike">
                <a:solidFill>
                  <a:schemeClr val="dk1"/>
                </a:solidFill>
                <a:latin typeface="Garamond"/>
                <a:ea typeface="Garamond"/>
                <a:cs typeface="Garamond"/>
                <a:sym typeface="Garamond"/>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p:txBody>
      </p:sp>
      <p:sp>
        <p:nvSpPr>
          <p:cNvPr id="96" name="Google Shape;96;p20"/>
          <p:cNvSpPr txBox="1"/>
          <p:nvPr>
            <p:ph idx="1" type="body"/>
          </p:nvPr>
        </p:nvSpPr>
        <p:spPr>
          <a:xfrm>
            <a:off x="2057372" y="2042204"/>
            <a:ext cx="5029256" cy="161236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600"/>
              <a:buNone/>
              <a:defRPr b="0" i="0" sz="1500" u="none" cap="none" strike="noStrike">
                <a:solidFill>
                  <a:schemeClr val="dk1"/>
                </a:solidFill>
                <a:latin typeface="Garamond"/>
                <a:ea typeface="Garamond"/>
                <a:cs typeface="Garamond"/>
                <a:sym typeface="Garamond"/>
              </a:defRPr>
            </a:lvl1pPr>
            <a:lvl2pPr indent="-228600" lvl="1" marL="914400" marR="0" rtl="0" algn="l">
              <a:spcBef>
                <a:spcPts val="0"/>
              </a:spcBef>
              <a:spcAft>
                <a:spcPts val="0"/>
              </a:spcAft>
              <a:buSzPts val="600"/>
              <a:buNone/>
              <a:defRPr b="0" i="0" sz="800" u="none" cap="none" strike="noStrike">
                <a:latin typeface="Calibri"/>
                <a:ea typeface="Calibri"/>
                <a:cs typeface="Calibri"/>
                <a:sym typeface="Calibri"/>
              </a:defRPr>
            </a:lvl2pPr>
            <a:lvl3pPr indent="-228600" lvl="2" marL="1371600" marR="0" rtl="0" algn="l">
              <a:spcBef>
                <a:spcPts val="0"/>
              </a:spcBef>
              <a:spcAft>
                <a:spcPts val="0"/>
              </a:spcAft>
              <a:buSzPts val="600"/>
              <a:buNone/>
              <a:defRPr b="0" i="0" sz="800" u="none" cap="none" strike="noStrike">
                <a:latin typeface="Calibri"/>
                <a:ea typeface="Calibri"/>
                <a:cs typeface="Calibri"/>
                <a:sym typeface="Calibri"/>
              </a:defRPr>
            </a:lvl3pPr>
            <a:lvl4pPr indent="-228600" lvl="3" marL="1828800" marR="0" rtl="0" algn="l">
              <a:spcBef>
                <a:spcPts val="0"/>
              </a:spcBef>
              <a:spcAft>
                <a:spcPts val="0"/>
              </a:spcAft>
              <a:buSzPts val="600"/>
              <a:buNone/>
              <a:defRPr b="0" i="0" sz="800" u="none" cap="none" strike="noStrike">
                <a:latin typeface="Calibri"/>
                <a:ea typeface="Calibri"/>
                <a:cs typeface="Calibri"/>
                <a:sym typeface="Calibri"/>
              </a:defRPr>
            </a:lvl4pPr>
            <a:lvl5pPr indent="-228600" lvl="4" marL="2286000" marR="0" rtl="0" algn="l">
              <a:spcBef>
                <a:spcPts val="0"/>
              </a:spcBef>
              <a:spcAft>
                <a:spcPts val="0"/>
              </a:spcAft>
              <a:buSzPts val="600"/>
              <a:buNone/>
              <a:defRPr b="0" i="0" sz="800" u="none" cap="none" strike="noStrike">
                <a:latin typeface="Calibri"/>
                <a:ea typeface="Calibri"/>
                <a:cs typeface="Calibri"/>
                <a:sym typeface="Calibri"/>
              </a:defRPr>
            </a:lvl5pPr>
            <a:lvl6pPr indent="-228600" lvl="5" marL="2743200" marR="0" rtl="0" algn="l">
              <a:spcBef>
                <a:spcPts val="0"/>
              </a:spcBef>
              <a:spcAft>
                <a:spcPts val="0"/>
              </a:spcAft>
              <a:buSzPts val="600"/>
              <a:buNone/>
              <a:defRPr b="0" i="0" sz="800" u="none" cap="none" strike="noStrike">
                <a:latin typeface="Calibri"/>
                <a:ea typeface="Calibri"/>
                <a:cs typeface="Calibri"/>
                <a:sym typeface="Calibri"/>
              </a:defRPr>
            </a:lvl6pPr>
            <a:lvl7pPr indent="-228600" lvl="6" marL="3200400" marR="0" rtl="0" algn="l">
              <a:spcBef>
                <a:spcPts val="0"/>
              </a:spcBef>
              <a:spcAft>
                <a:spcPts val="0"/>
              </a:spcAft>
              <a:buSzPts val="600"/>
              <a:buNone/>
              <a:defRPr b="0" i="0" sz="800" u="none" cap="none" strike="noStrike">
                <a:latin typeface="Calibri"/>
                <a:ea typeface="Calibri"/>
                <a:cs typeface="Calibri"/>
                <a:sym typeface="Calibri"/>
              </a:defRPr>
            </a:lvl7pPr>
            <a:lvl8pPr indent="-228600" lvl="7" marL="3657600" marR="0" rtl="0" algn="l">
              <a:spcBef>
                <a:spcPts val="0"/>
              </a:spcBef>
              <a:spcAft>
                <a:spcPts val="0"/>
              </a:spcAft>
              <a:buSzPts val="600"/>
              <a:buNone/>
              <a:defRPr b="0" i="0" sz="800" u="none" cap="none" strike="noStrike">
                <a:latin typeface="Calibri"/>
                <a:ea typeface="Calibri"/>
                <a:cs typeface="Calibri"/>
                <a:sym typeface="Calibri"/>
              </a:defRPr>
            </a:lvl8pPr>
            <a:lvl9pPr indent="-228600" lvl="8" marL="4114800" marR="0" rtl="0" algn="l">
              <a:spcBef>
                <a:spcPts val="0"/>
              </a:spcBef>
              <a:spcAft>
                <a:spcPts val="0"/>
              </a:spcAft>
              <a:buSzPts val="600"/>
              <a:buNone/>
              <a:defRPr b="0" i="0" sz="800" u="none" cap="none" strike="noStrike">
                <a:latin typeface="Calibri"/>
                <a:ea typeface="Calibri"/>
                <a:cs typeface="Calibri"/>
                <a:sym typeface="Calibri"/>
              </a:defRPr>
            </a:lvl9pPr>
          </a:lstStyle>
          <a:p/>
        </p:txBody>
      </p:sp>
      <p:sp>
        <p:nvSpPr>
          <p:cNvPr id="97" name="Google Shape;97;p20"/>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600"/>
              <a:buNone/>
              <a:defRPr sz="800">
                <a:solidFill>
                  <a:srgbClr val="888888"/>
                </a:solidFill>
                <a:latin typeface="Calibri"/>
                <a:ea typeface="Calibri"/>
                <a:cs typeface="Calibri"/>
                <a:sym typeface="Calibri"/>
              </a:defRPr>
            </a:lvl1pPr>
            <a:lvl2pPr lvl="1"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98" name="Google Shape;98;p20"/>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600"/>
              <a:buNone/>
              <a:defRPr sz="800">
                <a:solidFill>
                  <a:srgbClr val="888888"/>
                </a:solidFill>
                <a:latin typeface="Calibri"/>
                <a:ea typeface="Calibri"/>
                <a:cs typeface="Calibri"/>
                <a:sym typeface="Calibri"/>
              </a:defRPr>
            </a:lvl1pPr>
            <a:lvl2pPr lvl="1"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99" name="Google Shape;99;p20"/>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1pPr>
            <a:lvl2pPr indent="0" lvl="1"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2pPr>
            <a:lvl3pPr indent="0" lvl="2"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3pPr>
            <a:lvl4pPr indent="0" lvl="3"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4pPr>
            <a:lvl5pPr indent="0" lvl="4"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5pPr>
            <a:lvl6pPr indent="0" lvl="5"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6pPr>
            <a:lvl7pPr indent="0" lvl="6"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7pPr>
            <a:lvl8pPr indent="0" lvl="7"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8pPr>
            <a:lvl9pPr indent="0" lvl="8"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20.gif"/><Relationship Id="rId6" Type="http://schemas.openxmlformats.org/officeDocument/2006/relationships/image" Target="../media/image1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2.xml"/><Relationship Id="rId3" Type="http://schemas.openxmlformats.org/officeDocument/2006/relationships/image" Target="../media/image29.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29.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 Id="rId3" Type="http://schemas.openxmlformats.org/officeDocument/2006/relationships/image" Target="../media/image29.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8.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image" Target="../media/image26.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26.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gif"/><Relationship Id="rId5" Type="http://schemas.openxmlformats.org/officeDocument/2006/relationships/image" Target="../media/image7.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 Id="rId3" Type="http://schemas.openxmlformats.org/officeDocument/2006/relationships/image" Target="../media/image2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p:nvPr/>
        </p:nvSpPr>
        <p:spPr>
          <a:xfrm>
            <a:off x="5436571" y="1177060"/>
            <a:ext cx="1921511" cy="0"/>
          </a:xfrm>
          <a:custGeom>
            <a:rect b="b" l="l" r="r" t="t"/>
            <a:pathLst>
              <a:path extrusionOk="0" h="120000" w="4224655">
                <a:moveTo>
                  <a:pt x="0" y="0"/>
                </a:moveTo>
                <a:lnTo>
                  <a:pt x="4224474" y="0"/>
                </a:lnTo>
              </a:path>
            </a:pathLst>
          </a:custGeom>
          <a:noFill/>
          <a:ln cap="flat" cmpd="sng" w="20100">
            <a:solidFill>
              <a:srgbClr val="001F5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135" name="Google Shape;135;p27"/>
          <p:cNvSpPr txBox="1"/>
          <p:nvPr/>
        </p:nvSpPr>
        <p:spPr>
          <a:xfrm>
            <a:off x="4303843" y="662987"/>
            <a:ext cx="4189315" cy="2512295"/>
          </a:xfrm>
          <a:prstGeom prst="rect">
            <a:avLst/>
          </a:prstGeom>
          <a:noFill/>
          <a:ln>
            <a:noFill/>
          </a:ln>
        </p:spPr>
        <p:txBody>
          <a:bodyPr anchorCtr="0" anchor="t" bIns="0" lIns="0" spcFirstLastPara="1" rIns="0" wrap="square" tIns="5475">
            <a:spAutoFit/>
          </a:bodyPr>
          <a:lstStyle/>
          <a:p>
            <a:pPr indent="0" lvl="0" marL="0" marR="25400" rtl="0" algn="ctr">
              <a:lnSpc>
                <a:spcPct val="100000"/>
              </a:lnSpc>
              <a:spcBef>
                <a:spcPts val="0"/>
              </a:spcBef>
              <a:spcAft>
                <a:spcPts val="0"/>
              </a:spcAft>
              <a:buNone/>
            </a:pPr>
            <a:r>
              <a:rPr b="1" lang="en" sz="2300">
                <a:solidFill>
                  <a:srgbClr val="242424"/>
                </a:solidFill>
                <a:latin typeface="Garamond"/>
                <a:ea typeface="Garamond"/>
                <a:cs typeface="Garamond"/>
                <a:sym typeface="Garamond"/>
              </a:rPr>
              <a:t>Brain	Teaser</a:t>
            </a:r>
            <a:endParaRPr b="1" sz="2300">
              <a:solidFill>
                <a:srgbClr val="242424"/>
              </a:solidFill>
              <a:latin typeface="Garamond"/>
              <a:ea typeface="Garamond"/>
              <a:cs typeface="Garamond"/>
              <a:sym typeface="Garamond"/>
            </a:endParaRPr>
          </a:p>
          <a:p>
            <a:pPr indent="0" lvl="0" marL="0" marR="25400" rtl="0" algn="ctr">
              <a:lnSpc>
                <a:spcPct val="100000"/>
              </a:lnSpc>
              <a:spcBef>
                <a:spcPts val="0"/>
              </a:spcBef>
              <a:spcAft>
                <a:spcPts val="0"/>
              </a:spcAft>
              <a:buNone/>
            </a:pPr>
            <a:r>
              <a:t/>
            </a:r>
            <a:endParaRPr b="1" sz="2300">
              <a:solidFill>
                <a:srgbClr val="242424"/>
              </a:solidFill>
              <a:latin typeface="Garamond"/>
              <a:ea typeface="Garamond"/>
              <a:cs typeface="Garamond"/>
              <a:sym typeface="Garamond"/>
            </a:endParaRPr>
          </a:p>
          <a:p>
            <a:pPr indent="0" lvl="0" marL="0" marR="0" rtl="0" algn="ctr">
              <a:lnSpc>
                <a:spcPct val="100000"/>
              </a:lnSpc>
              <a:spcBef>
                <a:spcPts val="1600"/>
              </a:spcBef>
              <a:spcAft>
                <a:spcPts val="0"/>
              </a:spcAft>
              <a:buNone/>
            </a:pPr>
            <a:r>
              <a:rPr b="1" lang="en" sz="1800">
                <a:solidFill>
                  <a:schemeClr val="dk1"/>
                </a:solidFill>
                <a:latin typeface="Garamond"/>
                <a:ea typeface="Garamond"/>
                <a:cs typeface="Garamond"/>
                <a:sym typeface="Garamond"/>
              </a:rPr>
              <a:t>You have an 11-minute hourglass and a 7-minute hourglass. You need to measure exactly 15 minutes. How do you do it?</a:t>
            </a:r>
            <a:endParaRPr sz="600"/>
          </a:p>
          <a:p>
            <a:pPr indent="0" lvl="0" marL="0" marR="0" rtl="0" algn="ctr">
              <a:lnSpc>
                <a:spcPct val="100000"/>
              </a:lnSpc>
              <a:spcBef>
                <a:spcPts val="1600"/>
              </a:spcBef>
              <a:spcAft>
                <a:spcPts val="0"/>
              </a:spcAft>
              <a:buNone/>
            </a:pPr>
            <a:r>
              <a:rPr b="1" lang="en" sz="1800">
                <a:solidFill>
                  <a:schemeClr val="dk1"/>
                </a:solidFill>
                <a:latin typeface="Garamond"/>
                <a:ea typeface="Garamond"/>
                <a:cs typeface="Garamond"/>
                <a:sym typeface="Garamond"/>
              </a:rPr>
              <a:t>There’s more than one method, what is the most efficient one?</a:t>
            </a:r>
            <a:endParaRPr sz="600"/>
          </a:p>
        </p:txBody>
      </p:sp>
      <p:pic>
        <p:nvPicPr>
          <p:cNvPr id="136" name="Google Shape;136;p27"/>
          <p:cNvPicPr preferRelativeResize="0"/>
          <p:nvPr/>
        </p:nvPicPr>
        <p:blipFill rotWithShape="1">
          <a:blip r:embed="rId3">
            <a:alphaModFix/>
          </a:blip>
          <a:srcRect b="0" l="0" r="0" t="0"/>
          <a:stretch/>
        </p:blipFill>
        <p:spPr>
          <a:xfrm>
            <a:off x="0" y="1271911"/>
            <a:ext cx="3791734" cy="3405476"/>
          </a:xfrm>
          <a:prstGeom prst="rect">
            <a:avLst/>
          </a:prstGeom>
          <a:noFill/>
          <a:ln>
            <a:noFill/>
          </a:ln>
        </p:spPr>
      </p:pic>
      <p:sp>
        <p:nvSpPr>
          <p:cNvPr id="137" name="Google Shape;137;p27"/>
          <p:cNvSpPr txBox="1"/>
          <p:nvPr>
            <p:ph idx="12" type="sldNum"/>
          </p:nvPr>
        </p:nvSpPr>
        <p:spPr>
          <a:xfrm>
            <a:off x="8781051" y="4810331"/>
            <a:ext cx="167400" cy="1638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pSp>
        <p:nvGrpSpPr>
          <p:cNvPr id="221" name="Google Shape;221;p36"/>
          <p:cNvGrpSpPr/>
          <p:nvPr/>
        </p:nvGrpSpPr>
        <p:grpSpPr>
          <a:xfrm>
            <a:off x="112000" y="99421"/>
            <a:ext cx="5432368" cy="1516465"/>
            <a:chOff x="246244" y="218604"/>
            <a:chExt cx="11943665" cy="3334351"/>
          </a:xfrm>
        </p:grpSpPr>
        <p:sp>
          <p:nvSpPr>
            <p:cNvPr id="222" name="Google Shape;222;p36"/>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223" name="Google Shape;223;p36"/>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224" name="Google Shape;224;p36"/>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25" name="Google Shape;225;p36"/>
          <p:cNvSpPr txBox="1"/>
          <p:nvPr/>
        </p:nvSpPr>
        <p:spPr>
          <a:xfrm>
            <a:off x="1349276" y="769648"/>
            <a:ext cx="6515257" cy="2119485"/>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Greeks – Theta</a:t>
            </a:r>
            <a:endParaRPr sz="600"/>
          </a:p>
          <a:p>
            <a:pPr indent="0" lvl="0" marL="0" marR="12700" rtl="0" algn="ctr">
              <a:lnSpc>
                <a:spcPct val="100000"/>
              </a:lnSpc>
              <a:spcBef>
                <a:spcPts val="0"/>
              </a:spcBef>
              <a:spcAft>
                <a:spcPts val="0"/>
              </a:spcAft>
              <a:buNone/>
            </a:pPr>
            <a:r>
              <a:t/>
            </a:r>
            <a:endParaRPr b="1" sz="2300">
              <a:solidFill>
                <a:schemeClr val="dk1"/>
              </a:solidFill>
              <a:latin typeface="Garamond"/>
              <a:ea typeface="Garamond"/>
              <a:cs typeface="Garamond"/>
              <a:sym typeface="Garamond"/>
            </a:endParaRPr>
          </a:p>
          <a:p>
            <a:pPr indent="0" lvl="0" marL="0" marR="12700" rtl="0" algn="ctr">
              <a:spcBef>
                <a:spcPts val="0"/>
              </a:spcBef>
              <a:spcAft>
                <a:spcPts val="0"/>
              </a:spcAft>
              <a:buNone/>
            </a:pPr>
            <a:r>
              <a:rPr b="1" lang="en" sz="1300">
                <a:solidFill>
                  <a:schemeClr val="dk1"/>
                </a:solidFill>
                <a:latin typeface="Garamond"/>
                <a:ea typeface="Garamond"/>
                <a:cs typeface="Garamond"/>
                <a:sym typeface="Garamond"/>
              </a:rPr>
              <a:t>Theta</a:t>
            </a:r>
            <a:r>
              <a:rPr lang="en" sz="1300">
                <a:solidFill>
                  <a:schemeClr val="dk1"/>
                </a:solidFill>
                <a:latin typeface="Garamond"/>
                <a:ea typeface="Garamond"/>
                <a:cs typeface="Garamond"/>
                <a:sym typeface="Garamond"/>
              </a:rPr>
              <a:t> is the Change in the Price of an Option Relative to a 1 day passage of time. </a:t>
            </a:r>
            <a:endParaRPr sz="600"/>
          </a:p>
          <a:p>
            <a:pPr indent="0" lvl="0" marL="0" marR="12700" rtl="0" algn="ctr">
              <a:lnSpc>
                <a:spcPct val="100000"/>
              </a:lnSpc>
              <a:spcBef>
                <a:spcPts val="0"/>
              </a:spcBef>
              <a:spcAft>
                <a:spcPts val="0"/>
              </a:spcAft>
              <a:buNone/>
            </a:pPr>
            <a:r>
              <a:t/>
            </a:r>
            <a:endParaRPr sz="2500">
              <a:solidFill>
                <a:schemeClr val="dk1"/>
              </a:solidFill>
              <a:latin typeface="Garamond"/>
              <a:ea typeface="Garamond"/>
              <a:cs typeface="Garamond"/>
              <a:sym typeface="Garamond"/>
            </a:endParaRPr>
          </a:p>
          <a:p>
            <a:pPr indent="0" lvl="1" marL="1041400" marR="736600" rtl="0" algn="l">
              <a:lnSpc>
                <a:spcPct val="100699"/>
              </a:lnSpc>
              <a:spcBef>
                <a:spcPts val="2200"/>
              </a:spcBef>
              <a:spcAft>
                <a:spcPts val="0"/>
              </a:spcAft>
              <a:buNone/>
            </a:pPr>
            <a:r>
              <a:t/>
            </a:r>
            <a:endParaRPr b="0" i="0" sz="1300" u="none" cap="none" strike="noStrike">
              <a:solidFill>
                <a:schemeClr val="dk1"/>
              </a:solidFill>
              <a:latin typeface="Garamond"/>
              <a:ea typeface="Garamond"/>
              <a:cs typeface="Garamond"/>
              <a:sym typeface="Garamond"/>
            </a:endParaRPr>
          </a:p>
        </p:txBody>
      </p:sp>
      <p:pic>
        <p:nvPicPr>
          <p:cNvPr descr="A picture containing diagram&#10;&#10;Description automatically generated" id="226" name="Google Shape;226;p36"/>
          <p:cNvPicPr preferRelativeResize="0"/>
          <p:nvPr/>
        </p:nvPicPr>
        <p:blipFill rotWithShape="1">
          <a:blip r:embed="rId4">
            <a:alphaModFix/>
          </a:blip>
          <a:srcRect b="0" l="0" r="0" t="0"/>
          <a:stretch/>
        </p:blipFill>
        <p:spPr>
          <a:xfrm>
            <a:off x="5981717" y="977583"/>
            <a:ext cx="1452192" cy="726096"/>
          </a:xfrm>
          <a:prstGeom prst="rect">
            <a:avLst/>
          </a:prstGeom>
          <a:noFill/>
          <a:ln>
            <a:noFill/>
          </a:ln>
        </p:spPr>
      </p:pic>
      <p:pic>
        <p:nvPicPr>
          <p:cNvPr descr="Image result for theta of call graph" id="227" name="Google Shape;227;p36"/>
          <p:cNvPicPr preferRelativeResize="0"/>
          <p:nvPr/>
        </p:nvPicPr>
        <p:blipFill rotWithShape="1">
          <a:blip r:embed="rId5">
            <a:alphaModFix/>
          </a:blip>
          <a:srcRect b="9533" l="7483" r="2715" t="3754"/>
          <a:stretch/>
        </p:blipFill>
        <p:spPr>
          <a:xfrm>
            <a:off x="2005671" y="2294504"/>
            <a:ext cx="2245854" cy="1871414"/>
          </a:xfrm>
          <a:prstGeom prst="rect">
            <a:avLst/>
          </a:prstGeom>
          <a:noFill/>
          <a:ln>
            <a:noFill/>
          </a:ln>
        </p:spPr>
      </p:pic>
      <p:pic>
        <p:nvPicPr>
          <p:cNvPr descr="Image result for theta of call graph" id="228" name="Google Shape;228;p36"/>
          <p:cNvPicPr preferRelativeResize="0"/>
          <p:nvPr/>
        </p:nvPicPr>
        <p:blipFill rotWithShape="1">
          <a:blip r:embed="rId6">
            <a:alphaModFix/>
          </a:blip>
          <a:srcRect b="9910" l="7710" r="2734" t="3652"/>
          <a:stretch/>
        </p:blipFill>
        <p:spPr>
          <a:xfrm>
            <a:off x="4828342" y="2243762"/>
            <a:ext cx="2306749" cy="19221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37"/>
          <p:cNvGrpSpPr/>
          <p:nvPr/>
        </p:nvGrpSpPr>
        <p:grpSpPr>
          <a:xfrm>
            <a:off x="112000" y="99421"/>
            <a:ext cx="5432368" cy="1516465"/>
            <a:chOff x="246244" y="218604"/>
            <a:chExt cx="11943665" cy="3334351"/>
          </a:xfrm>
        </p:grpSpPr>
        <p:sp>
          <p:nvSpPr>
            <p:cNvPr id="235" name="Google Shape;235;p37"/>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236" name="Google Shape;236;p37"/>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237" name="Google Shape;237;p37"/>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38" name="Google Shape;238;p37"/>
          <p:cNvSpPr txBox="1"/>
          <p:nvPr/>
        </p:nvSpPr>
        <p:spPr>
          <a:xfrm>
            <a:off x="1349276" y="769648"/>
            <a:ext cx="6515257" cy="1734548"/>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Greeks - Delta</a:t>
            </a:r>
            <a:endParaRPr sz="600"/>
          </a:p>
          <a:p>
            <a:pPr indent="0" lvl="0" marL="0" marR="12700" rtl="0" algn="ctr">
              <a:lnSpc>
                <a:spcPct val="100000"/>
              </a:lnSpc>
              <a:spcBef>
                <a:spcPts val="0"/>
              </a:spcBef>
              <a:spcAft>
                <a:spcPts val="0"/>
              </a:spcAft>
              <a:buNone/>
            </a:pPr>
            <a:r>
              <a:t/>
            </a:r>
            <a:endParaRPr b="1" sz="2300">
              <a:solidFill>
                <a:schemeClr val="dk1"/>
              </a:solidFill>
              <a:latin typeface="Garamond"/>
              <a:ea typeface="Garamond"/>
              <a:cs typeface="Garamond"/>
              <a:sym typeface="Garamond"/>
            </a:endParaRPr>
          </a:p>
          <a:p>
            <a:pPr indent="0" lvl="0" marL="0" marR="12700" rtl="0" algn="ctr">
              <a:lnSpc>
                <a:spcPct val="100000"/>
              </a:lnSpc>
              <a:spcBef>
                <a:spcPts val="0"/>
              </a:spcBef>
              <a:spcAft>
                <a:spcPts val="0"/>
              </a:spcAft>
              <a:buNone/>
            </a:pPr>
            <a:r>
              <a:rPr b="1" lang="en" sz="1300">
                <a:solidFill>
                  <a:schemeClr val="dk1"/>
                </a:solidFill>
                <a:latin typeface="Garamond"/>
                <a:ea typeface="Garamond"/>
                <a:cs typeface="Garamond"/>
                <a:sym typeface="Garamond"/>
              </a:rPr>
              <a:t>Delta</a:t>
            </a:r>
            <a:r>
              <a:rPr lang="en" sz="1300">
                <a:solidFill>
                  <a:schemeClr val="dk1"/>
                </a:solidFill>
                <a:latin typeface="Garamond"/>
                <a:ea typeface="Garamond"/>
                <a:cs typeface="Garamond"/>
                <a:sym typeface="Garamond"/>
              </a:rPr>
              <a:t> is the Change in the Price of an Option Relative to a $1 Movement in Spot. </a:t>
            </a:r>
            <a:endParaRPr sz="600"/>
          </a:p>
          <a:p>
            <a:pPr indent="0" lvl="1" marL="1041400" marR="736600" rtl="0" algn="l">
              <a:lnSpc>
                <a:spcPct val="100699"/>
              </a:lnSpc>
              <a:spcBef>
                <a:spcPts val="2200"/>
              </a:spcBef>
              <a:spcAft>
                <a:spcPts val="0"/>
              </a:spcAft>
              <a:buNone/>
            </a:pPr>
            <a:r>
              <a:t/>
            </a:r>
            <a:endParaRPr b="0" i="0" sz="1300" u="none" cap="none" strike="noStrike">
              <a:solidFill>
                <a:schemeClr val="dk1"/>
              </a:solidFill>
              <a:latin typeface="Garamond"/>
              <a:ea typeface="Garamond"/>
              <a:cs typeface="Garamond"/>
              <a:sym typeface="Garamond"/>
            </a:endParaRPr>
          </a:p>
        </p:txBody>
      </p:sp>
      <p:pic>
        <p:nvPicPr>
          <p:cNvPr descr="Text&#10;&#10;Description automatically generated with medium confidence" id="239" name="Google Shape;239;p37"/>
          <p:cNvPicPr preferRelativeResize="0"/>
          <p:nvPr/>
        </p:nvPicPr>
        <p:blipFill rotWithShape="1">
          <a:blip r:embed="rId4">
            <a:alphaModFix/>
          </a:blip>
          <a:srcRect b="0" l="0" r="0" t="0"/>
          <a:stretch/>
        </p:blipFill>
        <p:spPr>
          <a:xfrm>
            <a:off x="6131621" y="977584"/>
            <a:ext cx="1042087" cy="659669"/>
          </a:xfrm>
          <a:prstGeom prst="rect">
            <a:avLst/>
          </a:prstGeom>
          <a:noFill/>
          <a:ln>
            <a:noFill/>
          </a:ln>
        </p:spPr>
      </p:pic>
      <p:pic>
        <p:nvPicPr>
          <p:cNvPr descr="Option Greeks - Delta | Brilliant Math &amp;amp; Science Wiki" id="240" name="Google Shape;240;p37"/>
          <p:cNvPicPr preferRelativeResize="0"/>
          <p:nvPr/>
        </p:nvPicPr>
        <p:blipFill rotWithShape="1">
          <a:blip r:embed="rId5">
            <a:alphaModFix/>
          </a:blip>
          <a:srcRect b="0" l="0" r="0" t="0"/>
          <a:stretch/>
        </p:blipFill>
        <p:spPr>
          <a:xfrm>
            <a:off x="3161756" y="2225192"/>
            <a:ext cx="2890095" cy="19481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pSp>
        <p:nvGrpSpPr>
          <p:cNvPr id="246" name="Google Shape;246;p38"/>
          <p:cNvGrpSpPr/>
          <p:nvPr/>
        </p:nvGrpSpPr>
        <p:grpSpPr>
          <a:xfrm>
            <a:off x="112000" y="99421"/>
            <a:ext cx="5432368" cy="1516465"/>
            <a:chOff x="246244" y="218604"/>
            <a:chExt cx="11943665" cy="3334351"/>
          </a:xfrm>
        </p:grpSpPr>
        <p:sp>
          <p:nvSpPr>
            <p:cNvPr id="247" name="Google Shape;247;p38"/>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248" name="Google Shape;248;p38"/>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249" name="Google Shape;249;p38"/>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50" name="Google Shape;250;p38"/>
          <p:cNvSpPr txBox="1"/>
          <p:nvPr/>
        </p:nvSpPr>
        <p:spPr>
          <a:xfrm>
            <a:off x="1349276" y="769648"/>
            <a:ext cx="6515257" cy="2119485"/>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Greeks – Gamma</a:t>
            </a:r>
            <a:endParaRPr sz="600"/>
          </a:p>
          <a:p>
            <a:pPr indent="0" lvl="0" marL="0" marR="12700" rtl="0" algn="ctr">
              <a:lnSpc>
                <a:spcPct val="100000"/>
              </a:lnSpc>
              <a:spcBef>
                <a:spcPts val="0"/>
              </a:spcBef>
              <a:spcAft>
                <a:spcPts val="0"/>
              </a:spcAft>
              <a:buNone/>
            </a:pPr>
            <a:r>
              <a:t/>
            </a:r>
            <a:endParaRPr b="1" sz="2300">
              <a:solidFill>
                <a:schemeClr val="dk1"/>
              </a:solidFill>
              <a:latin typeface="Garamond"/>
              <a:ea typeface="Garamond"/>
              <a:cs typeface="Garamond"/>
              <a:sym typeface="Garamond"/>
            </a:endParaRPr>
          </a:p>
          <a:p>
            <a:pPr indent="0" lvl="0" marL="0" marR="12700" rtl="0" algn="ctr">
              <a:spcBef>
                <a:spcPts val="0"/>
              </a:spcBef>
              <a:spcAft>
                <a:spcPts val="0"/>
              </a:spcAft>
              <a:buNone/>
            </a:pPr>
            <a:r>
              <a:rPr b="1" lang="en" sz="1300">
                <a:solidFill>
                  <a:schemeClr val="dk1"/>
                </a:solidFill>
                <a:latin typeface="Garamond"/>
                <a:ea typeface="Garamond"/>
                <a:cs typeface="Garamond"/>
                <a:sym typeface="Garamond"/>
              </a:rPr>
              <a:t>Gamma</a:t>
            </a:r>
            <a:r>
              <a:rPr lang="en" sz="1300">
                <a:solidFill>
                  <a:schemeClr val="dk1"/>
                </a:solidFill>
                <a:latin typeface="Garamond"/>
                <a:ea typeface="Garamond"/>
                <a:cs typeface="Garamond"/>
                <a:sym typeface="Garamond"/>
              </a:rPr>
              <a:t> is the Change in the Price of an Option Relative to a change in delta. </a:t>
            </a:r>
            <a:endParaRPr sz="600"/>
          </a:p>
          <a:p>
            <a:pPr indent="0" lvl="0" marL="0" marR="12700" rtl="0" algn="ctr">
              <a:lnSpc>
                <a:spcPct val="100000"/>
              </a:lnSpc>
              <a:spcBef>
                <a:spcPts val="0"/>
              </a:spcBef>
              <a:spcAft>
                <a:spcPts val="0"/>
              </a:spcAft>
              <a:buNone/>
            </a:pPr>
            <a:r>
              <a:t/>
            </a:r>
            <a:endParaRPr sz="2500">
              <a:solidFill>
                <a:schemeClr val="dk1"/>
              </a:solidFill>
              <a:latin typeface="Garamond"/>
              <a:ea typeface="Garamond"/>
              <a:cs typeface="Garamond"/>
              <a:sym typeface="Garamond"/>
            </a:endParaRPr>
          </a:p>
          <a:p>
            <a:pPr indent="0" lvl="1" marL="1041400" marR="736600" rtl="0" algn="l">
              <a:lnSpc>
                <a:spcPct val="100699"/>
              </a:lnSpc>
              <a:spcBef>
                <a:spcPts val="2200"/>
              </a:spcBef>
              <a:spcAft>
                <a:spcPts val="0"/>
              </a:spcAft>
              <a:buNone/>
            </a:pPr>
            <a:r>
              <a:t/>
            </a:r>
            <a:endParaRPr b="0" i="0" sz="1300" u="none" cap="none" strike="noStrike">
              <a:solidFill>
                <a:schemeClr val="dk1"/>
              </a:solidFill>
              <a:latin typeface="Garamond"/>
              <a:ea typeface="Garamond"/>
              <a:cs typeface="Garamond"/>
              <a:sym typeface="Garamond"/>
            </a:endParaRPr>
          </a:p>
        </p:txBody>
      </p:sp>
      <p:pic>
        <p:nvPicPr>
          <p:cNvPr descr="Text&#10;&#10;Description automatically generated with medium confidence" id="251" name="Google Shape;251;p38"/>
          <p:cNvPicPr preferRelativeResize="0"/>
          <p:nvPr/>
        </p:nvPicPr>
        <p:blipFill rotWithShape="1">
          <a:blip r:embed="rId4">
            <a:alphaModFix/>
          </a:blip>
          <a:srcRect b="0" l="0" r="0" t="0"/>
          <a:stretch/>
        </p:blipFill>
        <p:spPr>
          <a:xfrm>
            <a:off x="5958330" y="1038195"/>
            <a:ext cx="1623596" cy="644543"/>
          </a:xfrm>
          <a:prstGeom prst="rect">
            <a:avLst/>
          </a:prstGeom>
          <a:noFill/>
          <a:ln>
            <a:noFill/>
          </a:ln>
        </p:spPr>
      </p:pic>
      <p:pic>
        <p:nvPicPr>
          <p:cNvPr descr="Image result for gamma options" id="252" name="Google Shape;252;p38"/>
          <p:cNvPicPr preferRelativeResize="0"/>
          <p:nvPr/>
        </p:nvPicPr>
        <p:blipFill rotWithShape="1">
          <a:blip r:embed="rId5">
            <a:alphaModFix/>
          </a:blip>
          <a:srcRect b="0" l="0" r="0" t="0"/>
          <a:stretch/>
        </p:blipFill>
        <p:spPr>
          <a:xfrm>
            <a:off x="2923712" y="2396394"/>
            <a:ext cx="3366149" cy="18934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p39"/>
          <p:cNvGrpSpPr/>
          <p:nvPr/>
        </p:nvGrpSpPr>
        <p:grpSpPr>
          <a:xfrm>
            <a:off x="112000" y="99421"/>
            <a:ext cx="5432368" cy="1516465"/>
            <a:chOff x="246244" y="218604"/>
            <a:chExt cx="11943665" cy="3334351"/>
          </a:xfrm>
        </p:grpSpPr>
        <p:sp>
          <p:nvSpPr>
            <p:cNvPr id="259" name="Google Shape;259;p39"/>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260" name="Google Shape;260;p39"/>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261" name="Google Shape;261;p39"/>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62" name="Google Shape;262;p39"/>
          <p:cNvSpPr txBox="1"/>
          <p:nvPr/>
        </p:nvSpPr>
        <p:spPr>
          <a:xfrm>
            <a:off x="1349276" y="769648"/>
            <a:ext cx="6515257" cy="2119485"/>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Greeks – Vega</a:t>
            </a:r>
            <a:endParaRPr sz="600"/>
          </a:p>
          <a:p>
            <a:pPr indent="0" lvl="0" marL="0" marR="12700" rtl="0" algn="ctr">
              <a:lnSpc>
                <a:spcPct val="100000"/>
              </a:lnSpc>
              <a:spcBef>
                <a:spcPts val="0"/>
              </a:spcBef>
              <a:spcAft>
                <a:spcPts val="0"/>
              </a:spcAft>
              <a:buNone/>
            </a:pPr>
            <a:r>
              <a:t/>
            </a:r>
            <a:endParaRPr b="1" sz="2300">
              <a:solidFill>
                <a:schemeClr val="dk1"/>
              </a:solidFill>
              <a:latin typeface="Garamond"/>
              <a:ea typeface="Garamond"/>
              <a:cs typeface="Garamond"/>
              <a:sym typeface="Garamond"/>
            </a:endParaRPr>
          </a:p>
          <a:p>
            <a:pPr indent="0" lvl="0" marL="0" marR="12700" rtl="0" algn="ctr">
              <a:spcBef>
                <a:spcPts val="0"/>
              </a:spcBef>
              <a:spcAft>
                <a:spcPts val="0"/>
              </a:spcAft>
              <a:buNone/>
            </a:pPr>
            <a:r>
              <a:rPr b="1" lang="en" sz="1300">
                <a:solidFill>
                  <a:schemeClr val="dk1"/>
                </a:solidFill>
                <a:latin typeface="Garamond"/>
                <a:ea typeface="Garamond"/>
                <a:cs typeface="Garamond"/>
                <a:sym typeface="Garamond"/>
              </a:rPr>
              <a:t>Vega</a:t>
            </a:r>
            <a:r>
              <a:rPr lang="en" sz="1300">
                <a:solidFill>
                  <a:schemeClr val="dk1"/>
                </a:solidFill>
                <a:latin typeface="Garamond"/>
                <a:ea typeface="Garamond"/>
                <a:cs typeface="Garamond"/>
                <a:sym typeface="Garamond"/>
              </a:rPr>
              <a:t> is the Change in the Price of an Option Relative to a 1% change in volatility. </a:t>
            </a:r>
            <a:endParaRPr sz="600"/>
          </a:p>
          <a:p>
            <a:pPr indent="0" lvl="0" marL="0" marR="12700" rtl="0" algn="ctr">
              <a:lnSpc>
                <a:spcPct val="100000"/>
              </a:lnSpc>
              <a:spcBef>
                <a:spcPts val="0"/>
              </a:spcBef>
              <a:spcAft>
                <a:spcPts val="0"/>
              </a:spcAft>
              <a:buNone/>
            </a:pPr>
            <a:r>
              <a:t/>
            </a:r>
            <a:endParaRPr sz="2500">
              <a:solidFill>
                <a:schemeClr val="dk1"/>
              </a:solidFill>
              <a:latin typeface="Garamond"/>
              <a:ea typeface="Garamond"/>
              <a:cs typeface="Garamond"/>
              <a:sym typeface="Garamond"/>
            </a:endParaRPr>
          </a:p>
          <a:p>
            <a:pPr indent="0" lvl="1" marL="1041400" marR="736600" rtl="0" algn="l">
              <a:lnSpc>
                <a:spcPct val="100699"/>
              </a:lnSpc>
              <a:spcBef>
                <a:spcPts val="2200"/>
              </a:spcBef>
              <a:spcAft>
                <a:spcPts val="0"/>
              </a:spcAft>
              <a:buNone/>
            </a:pPr>
            <a:r>
              <a:t/>
            </a:r>
            <a:endParaRPr b="0" i="0" sz="1300" u="none" cap="none" strike="noStrike">
              <a:solidFill>
                <a:schemeClr val="dk1"/>
              </a:solidFill>
              <a:latin typeface="Garamond"/>
              <a:ea typeface="Garamond"/>
              <a:cs typeface="Garamond"/>
              <a:sym typeface="Garamond"/>
            </a:endParaRPr>
          </a:p>
        </p:txBody>
      </p:sp>
      <p:pic>
        <p:nvPicPr>
          <p:cNvPr descr="Text&#10;&#10;Description automatically generated with low confidence" id="263" name="Google Shape;263;p39"/>
          <p:cNvPicPr preferRelativeResize="0"/>
          <p:nvPr/>
        </p:nvPicPr>
        <p:blipFill rotWithShape="1">
          <a:blip r:embed="rId4">
            <a:alphaModFix/>
          </a:blip>
          <a:srcRect b="0" l="0" r="0" t="0"/>
          <a:stretch/>
        </p:blipFill>
        <p:spPr>
          <a:xfrm>
            <a:off x="6131146" y="985239"/>
            <a:ext cx="1146529" cy="750456"/>
          </a:xfrm>
          <a:prstGeom prst="rect">
            <a:avLst/>
          </a:prstGeom>
          <a:noFill/>
          <a:ln>
            <a:noFill/>
          </a:ln>
        </p:spPr>
      </p:pic>
      <p:pic>
        <p:nvPicPr>
          <p:cNvPr descr="Option Greeks - Vega | Brilliant Math &amp;amp; Science Wiki" id="264" name="Google Shape;264;p39"/>
          <p:cNvPicPr preferRelativeResize="0"/>
          <p:nvPr/>
        </p:nvPicPr>
        <p:blipFill rotWithShape="1">
          <a:blip r:embed="rId5">
            <a:alphaModFix/>
          </a:blip>
          <a:srcRect b="0" l="0" r="0" t="0"/>
          <a:stretch/>
        </p:blipFill>
        <p:spPr>
          <a:xfrm>
            <a:off x="3490909" y="2249456"/>
            <a:ext cx="2162030" cy="19106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pSp>
        <p:nvGrpSpPr>
          <p:cNvPr id="270" name="Google Shape;270;p40"/>
          <p:cNvGrpSpPr/>
          <p:nvPr/>
        </p:nvGrpSpPr>
        <p:grpSpPr>
          <a:xfrm>
            <a:off x="112000" y="99421"/>
            <a:ext cx="5432368" cy="1516465"/>
            <a:chOff x="246244" y="218604"/>
            <a:chExt cx="11943665" cy="3334351"/>
          </a:xfrm>
        </p:grpSpPr>
        <p:sp>
          <p:nvSpPr>
            <p:cNvPr id="271" name="Google Shape;271;p40"/>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272" name="Google Shape;272;p40"/>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273" name="Google Shape;273;p40"/>
          <p:cNvSpPr txBox="1"/>
          <p:nvPr/>
        </p:nvSpPr>
        <p:spPr>
          <a:xfrm>
            <a:off x="1337143" y="773660"/>
            <a:ext cx="6468672" cy="340983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What is volatility?</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Statistically </a:t>
            </a:r>
            <a:r>
              <a:rPr lang="en" sz="1300">
                <a:solidFill>
                  <a:schemeClr val="dk1"/>
                </a:solidFill>
                <a:latin typeface="Garamond"/>
                <a:ea typeface="Garamond"/>
                <a:cs typeface="Garamond"/>
                <a:sym typeface="Garamond"/>
              </a:rPr>
              <a:t>volatility is simply the standard deviation of an assets returns. Returns are just a way of tracking an asset’s performance over a given period. </a:t>
            </a:r>
            <a:endParaRPr sz="600"/>
          </a:p>
          <a:p>
            <a:pPr indent="-209550" lvl="1" marL="1257300" marR="736600" rtl="0" algn="l">
              <a:lnSpc>
                <a:spcPct val="100699"/>
              </a:lnSpc>
              <a:spcBef>
                <a:spcPts val="2200"/>
              </a:spcBef>
              <a:spcAft>
                <a:spcPts val="0"/>
              </a:spcAft>
              <a:buClr>
                <a:schemeClr val="dk1"/>
              </a:buClr>
              <a:buSzPts val="1300"/>
              <a:buFont typeface="Noto Sans Symbols"/>
              <a:buChar char="❖"/>
            </a:pPr>
            <a:r>
              <a:rPr b="0" i="0" lang="en" sz="1300" u="none" cap="none" strike="noStrike">
                <a:solidFill>
                  <a:schemeClr val="dk1"/>
                </a:solidFill>
                <a:latin typeface="Garamond"/>
                <a:ea typeface="Garamond"/>
                <a:cs typeface="Garamond"/>
                <a:sym typeface="Garamond"/>
              </a:rPr>
              <a:t>We intuitively expect these returns to be normally distributed (events get less and less likely as they become more and more extreme).</a:t>
            </a:r>
            <a:endParaRPr sz="600"/>
          </a:p>
          <a:p>
            <a:pPr indent="-209550" lvl="1" marL="1257300" marR="736600" rtl="0" algn="l">
              <a:lnSpc>
                <a:spcPct val="100699"/>
              </a:lnSpc>
              <a:spcBef>
                <a:spcPts val="2200"/>
              </a:spcBef>
              <a:spcAft>
                <a:spcPts val="0"/>
              </a:spcAft>
              <a:buClr>
                <a:schemeClr val="dk1"/>
              </a:buClr>
              <a:buSzPts val="1300"/>
              <a:buFont typeface="Noto Sans Symbols"/>
              <a:buChar char="❖"/>
            </a:pPr>
            <a:r>
              <a:rPr b="0" i="0" lang="en" sz="1300" u="none" cap="none" strike="noStrike">
                <a:solidFill>
                  <a:schemeClr val="dk1"/>
                </a:solidFill>
                <a:latin typeface="Garamond"/>
                <a:ea typeface="Garamond"/>
                <a:cs typeface="Garamond"/>
                <a:sym typeface="Garamond"/>
              </a:rPr>
              <a:t>In reality, our distributions are fat tailed (platykurtic/negative kurtosis) indicating more volatility/extreme events than a simple normal distribution. </a:t>
            </a:r>
            <a:endParaRPr b="0" i="0" sz="1400" u="none" cap="none" strike="noStrike">
              <a:solidFill>
                <a:schemeClr val="dk1"/>
              </a:solidFill>
              <a:latin typeface="Garamond"/>
              <a:ea typeface="Garamond"/>
              <a:cs typeface="Garamond"/>
              <a:sym typeface="Garamond"/>
            </a:endParaRPr>
          </a:p>
        </p:txBody>
      </p:sp>
      <p:sp>
        <p:nvSpPr>
          <p:cNvPr id="274" name="Google Shape;274;p40"/>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grpSp>
        <p:nvGrpSpPr>
          <p:cNvPr id="280" name="Google Shape;280;p41"/>
          <p:cNvGrpSpPr/>
          <p:nvPr/>
        </p:nvGrpSpPr>
        <p:grpSpPr>
          <a:xfrm>
            <a:off x="112000" y="99421"/>
            <a:ext cx="5432368" cy="1516465"/>
            <a:chOff x="246244" y="218604"/>
            <a:chExt cx="11943665" cy="3334351"/>
          </a:xfrm>
        </p:grpSpPr>
        <p:sp>
          <p:nvSpPr>
            <p:cNvPr id="281" name="Google Shape;281;p41"/>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282" name="Google Shape;282;p41"/>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283" name="Google Shape;283;p41"/>
          <p:cNvSpPr txBox="1"/>
          <p:nvPr/>
        </p:nvSpPr>
        <p:spPr>
          <a:xfrm>
            <a:off x="1337143" y="773660"/>
            <a:ext cx="6468672" cy="69696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Normal Distribution of Returns</a:t>
            </a:r>
            <a:endParaRPr sz="2500">
              <a:solidFill>
                <a:schemeClr val="dk1"/>
              </a:solidFill>
              <a:latin typeface="Garamond"/>
              <a:ea typeface="Garamond"/>
              <a:cs typeface="Garamond"/>
              <a:sym typeface="Garamond"/>
            </a:endParaRPr>
          </a:p>
        </p:txBody>
      </p:sp>
      <p:sp>
        <p:nvSpPr>
          <p:cNvPr id="284" name="Google Shape;284;p41"/>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285" name="Google Shape;285;p41"/>
          <p:cNvPicPr preferRelativeResize="0"/>
          <p:nvPr/>
        </p:nvPicPr>
        <p:blipFill rotWithShape="1">
          <a:blip r:embed="rId4">
            <a:alphaModFix/>
          </a:blip>
          <a:srcRect b="0" l="0" r="0" t="0"/>
          <a:stretch/>
        </p:blipFill>
        <p:spPr>
          <a:xfrm>
            <a:off x="2301945" y="1752895"/>
            <a:ext cx="4563015" cy="27378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pSp>
        <p:nvGrpSpPr>
          <p:cNvPr id="291" name="Google Shape;291;p42"/>
          <p:cNvGrpSpPr/>
          <p:nvPr/>
        </p:nvGrpSpPr>
        <p:grpSpPr>
          <a:xfrm>
            <a:off x="112000" y="99421"/>
            <a:ext cx="5432368" cy="1516465"/>
            <a:chOff x="246244" y="218604"/>
            <a:chExt cx="11943665" cy="3334351"/>
          </a:xfrm>
        </p:grpSpPr>
        <p:sp>
          <p:nvSpPr>
            <p:cNvPr id="292" name="Google Shape;292;p42"/>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293" name="Google Shape;293;p42"/>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294" name="Google Shape;294;p42"/>
          <p:cNvSpPr txBox="1"/>
          <p:nvPr/>
        </p:nvSpPr>
        <p:spPr>
          <a:xfrm>
            <a:off x="1337143" y="773660"/>
            <a:ext cx="6468672" cy="3293075"/>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Deep Dive – Realized Volatility</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Realized Volatility </a:t>
            </a:r>
            <a:r>
              <a:rPr lang="en" sz="1300">
                <a:solidFill>
                  <a:schemeClr val="dk1"/>
                </a:solidFill>
                <a:latin typeface="Garamond"/>
                <a:ea typeface="Garamond"/>
                <a:cs typeface="Garamond"/>
                <a:sym typeface="Garamond"/>
              </a:rPr>
              <a:t>is a value calculated on top of spot prices which gives us a metric for past volatility. It is </a:t>
            </a:r>
            <a:r>
              <a:rPr b="1" lang="en" sz="1300">
                <a:solidFill>
                  <a:schemeClr val="dk1"/>
                </a:solidFill>
                <a:latin typeface="Garamond"/>
                <a:ea typeface="Garamond"/>
                <a:cs typeface="Garamond"/>
                <a:sym typeface="Garamond"/>
              </a:rPr>
              <a:t>not forward looking </a:t>
            </a:r>
            <a:r>
              <a:rPr lang="en" sz="1300">
                <a:solidFill>
                  <a:schemeClr val="dk1"/>
                </a:solidFill>
                <a:latin typeface="Garamond"/>
                <a:ea typeface="Garamond"/>
                <a:cs typeface="Garamond"/>
                <a:sym typeface="Garamond"/>
              </a:rPr>
              <a:t>which means it is solely based on past data. </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400"/>
              <a:buFont typeface="Noto Sans Symbols"/>
              <a:buNone/>
            </a:pPr>
            <a:r>
              <a:t/>
            </a:r>
            <a:endParaRPr sz="1400">
              <a:solidFill>
                <a:schemeClr val="dk1"/>
              </a:solidFill>
              <a:latin typeface="Garamond"/>
              <a:ea typeface="Garamond"/>
              <a:cs typeface="Garamond"/>
              <a:sym typeface="Garamond"/>
            </a:endParaRPr>
          </a:p>
          <a:p>
            <a:pPr indent="-209550" lvl="0" marL="1054100" marR="7366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Calculating </a:t>
            </a:r>
            <a:r>
              <a:rPr lang="en" sz="1300">
                <a:solidFill>
                  <a:schemeClr val="dk1"/>
                </a:solidFill>
                <a:latin typeface="Garamond"/>
                <a:ea typeface="Garamond"/>
                <a:cs typeface="Garamond"/>
                <a:sym typeface="Garamond"/>
              </a:rPr>
              <a:t>realized volatility can be done in many ways but it is always based on a set statistical test/formula to determine a value from intraday prices, daily returns, overnight jumps, etc. </a:t>
            </a:r>
            <a:endParaRPr sz="600"/>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We can calculate realized volatility </a:t>
            </a:r>
            <a:r>
              <a:rPr b="1" lang="en" sz="1300">
                <a:solidFill>
                  <a:schemeClr val="dk1"/>
                </a:solidFill>
                <a:latin typeface="Garamond"/>
                <a:ea typeface="Garamond"/>
                <a:cs typeface="Garamond"/>
                <a:sym typeface="Garamond"/>
              </a:rPr>
              <a:t>without </a:t>
            </a:r>
            <a:r>
              <a:rPr lang="en" sz="1300">
                <a:solidFill>
                  <a:schemeClr val="dk1"/>
                </a:solidFill>
                <a:latin typeface="Garamond"/>
                <a:ea typeface="Garamond"/>
                <a:cs typeface="Garamond"/>
                <a:sym typeface="Garamond"/>
              </a:rPr>
              <a:t>options prices, it is only based on the spot value as our formulae are not dependent on forward looking options strikes. </a:t>
            </a:r>
            <a:endParaRPr sz="1300">
              <a:solidFill>
                <a:schemeClr val="dk1"/>
              </a:solidFill>
              <a:latin typeface="Garamond"/>
              <a:ea typeface="Garamond"/>
              <a:cs typeface="Garamond"/>
              <a:sym typeface="Garamond"/>
            </a:endParaRPr>
          </a:p>
        </p:txBody>
      </p:sp>
      <p:sp>
        <p:nvSpPr>
          <p:cNvPr id="295" name="Google Shape;295;p42"/>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grpSp>
        <p:nvGrpSpPr>
          <p:cNvPr id="301" name="Google Shape;301;p43"/>
          <p:cNvGrpSpPr/>
          <p:nvPr/>
        </p:nvGrpSpPr>
        <p:grpSpPr>
          <a:xfrm>
            <a:off x="112000" y="99421"/>
            <a:ext cx="5432368" cy="1516465"/>
            <a:chOff x="246244" y="218604"/>
            <a:chExt cx="11943665" cy="3334351"/>
          </a:xfrm>
        </p:grpSpPr>
        <p:sp>
          <p:nvSpPr>
            <p:cNvPr id="302" name="Google Shape;302;p43"/>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303" name="Google Shape;303;p43"/>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304" name="Google Shape;304;p43"/>
          <p:cNvSpPr txBox="1"/>
          <p:nvPr/>
        </p:nvSpPr>
        <p:spPr>
          <a:xfrm>
            <a:off x="1337143" y="773660"/>
            <a:ext cx="6468672" cy="3710148"/>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Deep Dive – Implied Volatility</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Implied Volatility </a:t>
            </a:r>
            <a:r>
              <a:rPr lang="en" sz="1300">
                <a:solidFill>
                  <a:schemeClr val="dk1"/>
                </a:solidFill>
                <a:latin typeface="Garamond"/>
                <a:ea typeface="Garamond"/>
                <a:cs typeface="Garamond"/>
                <a:sym typeface="Garamond"/>
              </a:rPr>
              <a:t>is a value dependent on current options black Scholes prices for those options. As we know there are 5 inputs to BSM (spot, strike, expiry, rates, and vol), if we know 4 of these and the market price, we can derive an inverse function to imply the 5th</a:t>
            </a:r>
            <a:endParaRPr sz="600"/>
          </a:p>
          <a:p>
            <a:pPr indent="0" lvl="0" marL="0" marR="0" rtl="0" algn="l">
              <a:lnSpc>
                <a:spcPct val="100000"/>
              </a:lnSpc>
              <a:spcBef>
                <a:spcPts val="0"/>
              </a:spcBef>
              <a:spcAft>
                <a:spcPts val="0"/>
              </a:spcAft>
              <a:buClr>
                <a:schemeClr val="dk1"/>
              </a:buClr>
              <a:buSzPts val="1400"/>
              <a:buFont typeface="Noto Sans Symbols"/>
              <a:buNone/>
            </a:pPr>
            <a:r>
              <a:t/>
            </a:r>
            <a:endParaRPr sz="1400">
              <a:solidFill>
                <a:schemeClr val="dk1"/>
              </a:solidFill>
              <a:latin typeface="Garamond"/>
              <a:ea typeface="Garamond"/>
              <a:cs typeface="Garamond"/>
              <a:sym typeface="Garamond"/>
            </a:endParaRPr>
          </a:p>
          <a:p>
            <a:pPr indent="-209550" lvl="0" marL="1054100" marR="736600" rtl="0" algn="l">
              <a:lnSpc>
                <a:spcPct val="100600"/>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In practice this derivation is only really done for volatility hence why we call it ”implied volatility” as we are implying it from BSM. </a:t>
            </a:r>
            <a:endParaRPr sz="600"/>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This volatility is </a:t>
            </a:r>
            <a:r>
              <a:rPr b="1" lang="en" sz="1300">
                <a:solidFill>
                  <a:schemeClr val="dk1"/>
                </a:solidFill>
                <a:latin typeface="Garamond"/>
                <a:ea typeface="Garamond"/>
                <a:cs typeface="Garamond"/>
                <a:sym typeface="Garamond"/>
              </a:rPr>
              <a:t>forward looking </a:t>
            </a:r>
            <a:r>
              <a:rPr lang="en" sz="1300">
                <a:solidFill>
                  <a:schemeClr val="dk1"/>
                </a:solidFill>
                <a:latin typeface="Garamond"/>
                <a:ea typeface="Garamond"/>
                <a:cs typeface="Garamond"/>
                <a:sym typeface="Garamond"/>
              </a:rPr>
              <a:t>as it is attached to a strike and expiry date. It is quoted in percent terms where the percent corresponds to a 1 std dev move in price. For example, if spot is $100 and IV is 10% a 1 std dev move in prices implied by the market is from 90 - 110, which, of course, has a 68% probability.</a:t>
            </a:r>
            <a:endParaRPr sz="1300">
              <a:solidFill>
                <a:schemeClr val="dk1"/>
              </a:solidFill>
              <a:latin typeface="Garamond"/>
              <a:ea typeface="Garamond"/>
              <a:cs typeface="Garamond"/>
              <a:sym typeface="Garamond"/>
            </a:endParaRPr>
          </a:p>
        </p:txBody>
      </p:sp>
      <p:sp>
        <p:nvSpPr>
          <p:cNvPr id="305" name="Google Shape;305;p43"/>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grpSp>
        <p:nvGrpSpPr>
          <p:cNvPr id="311" name="Google Shape;311;p44"/>
          <p:cNvGrpSpPr/>
          <p:nvPr/>
        </p:nvGrpSpPr>
        <p:grpSpPr>
          <a:xfrm>
            <a:off x="112000" y="99421"/>
            <a:ext cx="5432368" cy="1516465"/>
            <a:chOff x="246244" y="218604"/>
            <a:chExt cx="11943665" cy="3334351"/>
          </a:xfrm>
        </p:grpSpPr>
        <p:sp>
          <p:nvSpPr>
            <p:cNvPr id="312" name="Google Shape;312;p44"/>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313" name="Google Shape;313;p44"/>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314" name="Google Shape;314;p44"/>
          <p:cNvSpPr txBox="1"/>
          <p:nvPr/>
        </p:nvSpPr>
        <p:spPr>
          <a:xfrm>
            <a:off x="1337143" y="773660"/>
            <a:ext cx="6468672" cy="180724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Trading Volatility</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Straddles/Strangles </a:t>
            </a:r>
            <a:r>
              <a:rPr lang="en" sz="1300">
                <a:solidFill>
                  <a:schemeClr val="dk1"/>
                </a:solidFill>
                <a:latin typeface="Garamond"/>
                <a:ea typeface="Garamond"/>
                <a:cs typeface="Garamond"/>
                <a:sym typeface="Garamond"/>
              </a:rPr>
              <a:t>are a way for us to express our view on volatility without a view in the underlying, it involves buying a call and a put the same distance from ATM. This is delta neutral at inception and is holding a lot of vega. </a:t>
            </a:r>
            <a:endParaRPr sz="1300">
              <a:solidFill>
                <a:schemeClr val="dk1"/>
              </a:solidFill>
              <a:latin typeface="Garamond"/>
              <a:ea typeface="Garamond"/>
              <a:cs typeface="Garamond"/>
              <a:sym typeface="Garamond"/>
            </a:endParaRPr>
          </a:p>
        </p:txBody>
      </p:sp>
      <p:sp>
        <p:nvSpPr>
          <p:cNvPr id="315" name="Google Shape;315;p44"/>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descr="Multi-leg Options Positions (Part 1 — Straddles and Strangles) | by  Cryptarbitrage | Deribit Official | Medium" id="316" name="Google Shape;316;p44"/>
          <p:cNvPicPr preferRelativeResize="0"/>
          <p:nvPr/>
        </p:nvPicPr>
        <p:blipFill rotWithShape="1">
          <a:blip r:embed="rId4">
            <a:alphaModFix/>
          </a:blip>
          <a:srcRect b="0" l="0" r="0" t="0"/>
          <a:stretch/>
        </p:blipFill>
        <p:spPr>
          <a:xfrm>
            <a:off x="2741280" y="2620383"/>
            <a:ext cx="3661182" cy="18305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5"/>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Payoff Diagrams - Call Spreads</a:t>
            </a:r>
            <a:endParaRPr sz="2300">
              <a:solidFill>
                <a:schemeClr val="dk1"/>
              </a:solidFill>
              <a:latin typeface="Garamond"/>
              <a:ea typeface="Garamond"/>
              <a:cs typeface="Garamond"/>
              <a:sym typeface="Garamond"/>
            </a:endParaRPr>
          </a:p>
        </p:txBody>
      </p:sp>
      <p:sp>
        <p:nvSpPr>
          <p:cNvPr id="323" name="Google Shape;323;p45"/>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324" name="Google Shape;324;p45"/>
          <p:cNvPicPr preferRelativeResize="0"/>
          <p:nvPr/>
        </p:nvPicPr>
        <p:blipFill>
          <a:blip r:embed="rId3">
            <a:alphaModFix/>
          </a:blip>
          <a:stretch>
            <a:fillRect/>
          </a:stretch>
        </p:blipFill>
        <p:spPr>
          <a:xfrm>
            <a:off x="2583597" y="1825300"/>
            <a:ext cx="4145599" cy="2191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p:nvPr/>
        </p:nvSpPr>
        <p:spPr>
          <a:xfrm>
            <a:off x="5436571" y="1177060"/>
            <a:ext cx="1921511" cy="0"/>
          </a:xfrm>
          <a:custGeom>
            <a:rect b="b" l="l" r="r" t="t"/>
            <a:pathLst>
              <a:path extrusionOk="0" h="120000" w="4224655">
                <a:moveTo>
                  <a:pt x="0" y="0"/>
                </a:moveTo>
                <a:lnTo>
                  <a:pt x="4224474" y="0"/>
                </a:lnTo>
              </a:path>
            </a:pathLst>
          </a:custGeom>
          <a:noFill/>
          <a:ln cap="flat" cmpd="sng" w="20100">
            <a:solidFill>
              <a:srgbClr val="001F5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143" name="Google Shape;143;p28"/>
          <p:cNvSpPr txBox="1"/>
          <p:nvPr/>
        </p:nvSpPr>
        <p:spPr>
          <a:xfrm>
            <a:off x="4153557" y="662987"/>
            <a:ext cx="4202312" cy="4407817"/>
          </a:xfrm>
          <a:prstGeom prst="rect">
            <a:avLst/>
          </a:prstGeom>
          <a:noFill/>
          <a:ln>
            <a:noFill/>
          </a:ln>
        </p:spPr>
        <p:txBody>
          <a:bodyPr anchorCtr="0" anchor="t" bIns="0" lIns="0" spcFirstLastPara="1" rIns="0" wrap="square" tIns="5475">
            <a:spAutoFit/>
          </a:bodyPr>
          <a:lstStyle/>
          <a:p>
            <a:pPr indent="0" lvl="0" marL="254000" marR="0" rtl="0" algn="ctr">
              <a:lnSpc>
                <a:spcPct val="100000"/>
              </a:lnSpc>
              <a:spcBef>
                <a:spcPts val="0"/>
              </a:spcBef>
              <a:spcAft>
                <a:spcPts val="0"/>
              </a:spcAft>
              <a:buNone/>
            </a:pPr>
            <a:r>
              <a:rPr b="1" lang="en" sz="2300">
                <a:solidFill>
                  <a:srgbClr val="242424"/>
                </a:solidFill>
                <a:latin typeface="Garamond"/>
                <a:ea typeface="Garamond"/>
                <a:cs typeface="Garamond"/>
                <a:sym typeface="Garamond"/>
              </a:rPr>
              <a:t>Solution:	Brain	Teaser</a:t>
            </a:r>
            <a:endParaRPr sz="2300">
              <a:solidFill>
                <a:schemeClr val="dk1"/>
              </a:solidFill>
              <a:latin typeface="Garamond"/>
              <a:ea typeface="Garamond"/>
              <a:cs typeface="Garamond"/>
              <a:sym typeface="Garamond"/>
            </a:endParaRPr>
          </a:p>
          <a:p>
            <a:pPr indent="0" lvl="0" marL="0" marR="0" rtl="0" algn="l">
              <a:lnSpc>
                <a:spcPct val="100000"/>
              </a:lnSpc>
              <a:spcBef>
                <a:spcPts val="1600"/>
              </a:spcBef>
              <a:spcAft>
                <a:spcPts val="0"/>
              </a:spcAft>
              <a:buNone/>
            </a:pPr>
            <a:r>
              <a:rPr b="1" lang="en" sz="2300">
                <a:solidFill>
                  <a:schemeClr val="dk1"/>
                </a:solidFill>
                <a:latin typeface="Garamond"/>
                <a:ea typeface="Garamond"/>
                <a:cs typeface="Garamond"/>
                <a:sym typeface="Garamond"/>
              </a:rPr>
              <a:t>Answer:</a:t>
            </a:r>
            <a:endParaRPr b="1" sz="2400">
              <a:solidFill>
                <a:schemeClr val="dk1"/>
              </a:solidFill>
              <a:latin typeface="Garamond"/>
              <a:ea typeface="Garamond"/>
              <a:cs typeface="Garamond"/>
              <a:sym typeface="Garamond"/>
            </a:endParaRPr>
          </a:p>
          <a:p>
            <a:pPr indent="0" lvl="0" marL="0" marR="0" rtl="0" algn="l">
              <a:lnSpc>
                <a:spcPct val="100000"/>
              </a:lnSpc>
              <a:spcBef>
                <a:spcPts val="1600"/>
              </a:spcBef>
              <a:spcAft>
                <a:spcPts val="0"/>
              </a:spcAft>
              <a:buNone/>
            </a:pPr>
            <a:r>
              <a:rPr lang="en" sz="1800">
                <a:solidFill>
                  <a:schemeClr val="dk1"/>
                </a:solidFill>
                <a:latin typeface="Garamond"/>
                <a:ea typeface="Garamond"/>
                <a:cs typeface="Garamond"/>
                <a:sym typeface="Garamond"/>
              </a:rPr>
              <a:t>First Method: Flip 11 and 7 at the same times, when 7 runs out, you start your time. After 4 minutes, the 11 runs out and you flip it, combined that is 15 minutes, but it took 22 total minutes to measure.</a:t>
            </a:r>
            <a:endParaRPr sz="600"/>
          </a:p>
          <a:p>
            <a:pPr indent="0" lvl="0" marL="0" marR="0" rtl="0" algn="l">
              <a:lnSpc>
                <a:spcPct val="100000"/>
              </a:lnSpc>
              <a:spcBef>
                <a:spcPts val="1600"/>
              </a:spcBef>
              <a:spcAft>
                <a:spcPts val="0"/>
              </a:spcAft>
              <a:buNone/>
            </a:pPr>
            <a:r>
              <a:rPr lang="en" sz="1800">
                <a:solidFill>
                  <a:schemeClr val="dk1"/>
                </a:solidFill>
                <a:latin typeface="Garamond"/>
                <a:ea typeface="Garamond"/>
                <a:cs typeface="Garamond"/>
                <a:sym typeface="Garamond"/>
              </a:rPr>
              <a:t>A faster method is to flip both, but then when the 7 runs out, flip it again. After 4 minutes, 11 total minutes have passed, if you flip the 7 again (4 minutes have passed since first flipped), you can now time 15 minutes in 15 minutes</a:t>
            </a:r>
            <a:endParaRPr sz="600"/>
          </a:p>
        </p:txBody>
      </p:sp>
      <p:pic>
        <p:nvPicPr>
          <p:cNvPr id="144" name="Google Shape;144;p28"/>
          <p:cNvPicPr preferRelativeResize="0"/>
          <p:nvPr/>
        </p:nvPicPr>
        <p:blipFill rotWithShape="1">
          <a:blip r:embed="rId3">
            <a:alphaModFix/>
          </a:blip>
          <a:srcRect b="0" l="0" r="0" t="0"/>
          <a:stretch/>
        </p:blipFill>
        <p:spPr>
          <a:xfrm>
            <a:off x="0" y="1271911"/>
            <a:ext cx="3791734" cy="3405476"/>
          </a:xfrm>
          <a:prstGeom prst="rect">
            <a:avLst/>
          </a:prstGeom>
          <a:noFill/>
          <a:ln>
            <a:noFill/>
          </a:ln>
        </p:spPr>
      </p:pic>
      <p:sp>
        <p:nvSpPr>
          <p:cNvPr id="145" name="Google Shape;145;p28"/>
          <p:cNvSpPr txBox="1"/>
          <p:nvPr>
            <p:ph idx="12" type="sldNum"/>
          </p:nvPr>
        </p:nvSpPr>
        <p:spPr>
          <a:xfrm>
            <a:off x="8781051" y="4810331"/>
            <a:ext cx="167400" cy="1638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6"/>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Payoff Diagrams - Call Spreads</a:t>
            </a:r>
            <a:endParaRPr sz="2300">
              <a:solidFill>
                <a:schemeClr val="dk1"/>
              </a:solidFill>
              <a:latin typeface="Garamond"/>
              <a:ea typeface="Garamond"/>
              <a:cs typeface="Garamond"/>
              <a:sym typeface="Garamond"/>
            </a:endParaRPr>
          </a:p>
        </p:txBody>
      </p:sp>
      <p:sp>
        <p:nvSpPr>
          <p:cNvPr id="331" name="Google Shape;331;p46"/>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332" name="Google Shape;332;p46"/>
          <p:cNvPicPr preferRelativeResize="0"/>
          <p:nvPr/>
        </p:nvPicPr>
        <p:blipFill>
          <a:blip r:embed="rId3">
            <a:alphaModFix/>
          </a:blip>
          <a:stretch>
            <a:fillRect/>
          </a:stretch>
        </p:blipFill>
        <p:spPr>
          <a:xfrm>
            <a:off x="2085575" y="1702425"/>
            <a:ext cx="5128824" cy="2823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grpSp>
        <p:nvGrpSpPr>
          <p:cNvPr id="337" name="Google Shape;337;p47"/>
          <p:cNvGrpSpPr/>
          <p:nvPr/>
        </p:nvGrpSpPr>
        <p:grpSpPr>
          <a:xfrm>
            <a:off x="0" y="0"/>
            <a:ext cx="9144000" cy="5142495"/>
            <a:chOff x="0" y="0"/>
            <a:chExt cx="20104099" cy="11307140"/>
          </a:xfrm>
        </p:grpSpPr>
        <p:pic>
          <p:nvPicPr>
            <p:cNvPr id="338" name="Google Shape;338;p47"/>
            <p:cNvPicPr preferRelativeResize="0"/>
            <p:nvPr/>
          </p:nvPicPr>
          <p:blipFill rotWithShape="1">
            <a:blip r:embed="rId3">
              <a:alphaModFix/>
            </a:blip>
            <a:srcRect b="0" l="0" r="0" t="0"/>
            <a:stretch/>
          </p:blipFill>
          <p:spPr>
            <a:xfrm>
              <a:off x="0" y="0"/>
              <a:ext cx="20104099" cy="11307140"/>
            </a:xfrm>
            <a:prstGeom prst="rect">
              <a:avLst/>
            </a:prstGeom>
            <a:noFill/>
            <a:ln>
              <a:noFill/>
            </a:ln>
          </p:spPr>
        </p:pic>
        <p:pic>
          <p:nvPicPr>
            <p:cNvPr id="339" name="Google Shape;339;p47"/>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340" name="Google Shape;340;p47"/>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341" name="Google Shape;341;p47"/>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342" name="Google Shape;342;p47"/>
          <p:cNvSpPr txBox="1"/>
          <p:nvPr/>
        </p:nvSpPr>
        <p:spPr>
          <a:xfrm>
            <a:off x="1337143" y="773660"/>
            <a:ext cx="6468672" cy="1446167"/>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2300">
                <a:solidFill>
                  <a:srgbClr val="242424"/>
                </a:solidFill>
                <a:latin typeface="Garamond"/>
                <a:ea typeface="Garamond"/>
                <a:cs typeface="Garamond"/>
                <a:sym typeface="Garamond"/>
              </a:rPr>
              <a:t>Thought	Exercise</a:t>
            </a:r>
            <a:endParaRPr sz="2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200">
              <a:solidFill>
                <a:schemeClr val="dk1"/>
              </a:solidFill>
              <a:latin typeface="Garamond"/>
              <a:ea typeface="Garamond"/>
              <a:cs typeface="Garamond"/>
              <a:sym typeface="Garamond"/>
            </a:endParaRPr>
          </a:p>
          <a:p>
            <a:pPr indent="-209550" lvl="0" marL="1054100" marR="546100" rtl="0" algn="l">
              <a:lnSpc>
                <a:spcPct val="100699"/>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How much would you pay for Farook’s Halal cart? Walk us through how you would think about this.</a:t>
            </a:r>
            <a:endParaRPr sz="1300">
              <a:solidFill>
                <a:schemeClr val="dk1"/>
              </a:solidFill>
              <a:latin typeface="Garamond"/>
              <a:ea typeface="Garamond"/>
              <a:cs typeface="Garamond"/>
              <a:sym typeface="Garamond"/>
            </a:endParaRPr>
          </a:p>
        </p:txBody>
      </p:sp>
      <p:sp>
        <p:nvSpPr>
          <p:cNvPr id="343" name="Google Shape;343;p47"/>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descr="Image result for farook's halal cart" id="344" name="Google Shape;344;p47"/>
          <p:cNvPicPr preferRelativeResize="0"/>
          <p:nvPr/>
        </p:nvPicPr>
        <p:blipFill rotWithShape="1">
          <a:blip r:embed="rId5">
            <a:alphaModFix/>
          </a:blip>
          <a:srcRect b="0" l="0" r="0" t="0"/>
          <a:stretch/>
        </p:blipFill>
        <p:spPr>
          <a:xfrm>
            <a:off x="3456005" y="2433127"/>
            <a:ext cx="2190247" cy="18252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grpSp>
        <p:nvGrpSpPr>
          <p:cNvPr id="349" name="Google Shape;349;p48"/>
          <p:cNvGrpSpPr/>
          <p:nvPr/>
        </p:nvGrpSpPr>
        <p:grpSpPr>
          <a:xfrm>
            <a:off x="0" y="0"/>
            <a:ext cx="9144000" cy="5142634"/>
            <a:chOff x="0" y="0"/>
            <a:chExt cx="20104099" cy="11307445"/>
          </a:xfrm>
        </p:grpSpPr>
        <p:pic>
          <p:nvPicPr>
            <p:cNvPr id="350" name="Google Shape;350;p48"/>
            <p:cNvPicPr preferRelativeResize="0"/>
            <p:nvPr/>
          </p:nvPicPr>
          <p:blipFill rotWithShape="1">
            <a:blip r:embed="rId3">
              <a:alphaModFix/>
            </a:blip>
            <a:srcRect b="0" l="0" r="0" t="0"/>
            <a:stretch/>
          </p:blipFill>
          <p:spPr>
            <a:xfrm>
              <a:off x="0" y="14"/>
              <a:ext cx="20104099" cy="11307126"/>
            </a:xfrm>
            <a:prstGeom prst="rect">
              <a:avLst/>
            </a:prstGeom>
            <a:noFill/>
            <a:ln>
              <a:noFill/>
            </a:ln>
          </p:spPr>
        </p:pic>
        <p:sp>
          <p:nvSpPr>
            <p:cNvPr id="351" name="Google Shape;351;p48"/>
            <p:cNvSpPr/>
            <p:nvPr/>
          </p:nvSpPr>
          <p:spPr>
            <a:xfrm>
              <a:off x="5859612" y="0"/>
              <a:ext cx="8382634" cy="11307445"/>
            </a:xfrm>
            <a:custGeom>
              <a:rect b="b" l="l" r="r" t="t"/>
              <a:pathLst>
                <a:path extrusionOk="0" h="11307445" w="8382634">
                  <a:moveTo>
                    <a:pt x="8382361" y="0"/>
                  </a:moveTo>
                  <a:lnTo>
                    <a:pt x="0" y="0"/>
                  </a:lnTo>
                  <a:lnTo>
                    <a:pt x="0" y="11307142"/>
                  </a:lnTo>
                  <a:lnTo>
                    <a:pt x="8382361" y="11307142"/>
                  </a:lnTo>
                  <a:lnTo>
                    <a:pt x="8382361" y="0"/>
                  </a:lnTo>
                  <a:close/>
                </a:path>
              </a:pathLst>
            </a:custGeom>
            <a:solidFill>
              <a:srgbClr val="235D8D">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352" name="Google Shape;352;p48"/>
          <p:cNvSpPr txBox="1"/>
          <p:nvPr>
            <p:ph type="title"/>
          </p:nvPr>
        </p:nvSpPr>
        <p:spPr>
          <a:xfrm>
            <a:off x="3190128" y="1037703"/>
            <a:ext cx="2779591" cy="354644"/>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a:solidFill>
                  <a:srgbClr val="FFFFFF"/>
                </a:solidFill>
              </a:rPr>
              <a:t>What	Is	Valuation?</a:t>
            </a:r>
            <a:endParaRPr/>
          </a:p>
        </p:txBody>
      </p:sp>
      <p:sp>
        <p:nvSpPr>
          <p:cNvPr id="353" name="Google Shape;353;p48"/>
          <p:cNvSpPr txBox="1"/>
          <p:nvPr/>
        </p:nvSpPr>
        <p:spPr>
          <a:xfrm>
            <a:off x="3254987" y="2029675"/>
            <a:ext cx="2676483" cy="2748477"/>
          </a:xfrm>
          <a:prstGeom prst="rect">
            <a:avLst/>
          </a:prstGeom>
          <a:noFill/>
          <a:ln>
            <a:noFill/>
          </a:ln>
        </p:spPr>
        <p:txBody>
          <a:bodyPr anchorCtr="0" anchor="t" bIns="0" lIns="0" spcFirstLastPara="1" rIns="0" wrap="square" tIns="5475">
            <a:spAutoFit/>
          </a:bodyPr>
          <a:lstStyle/>
          <a:p>
            <a:pPr indent="-209550" lvl="0" marL="215900" marR="0" rtl="0" algn="l">
              <a:lnSpc>
                <a:spcPct val="100600"/>
              </a:lnSpc>
              <a:spcBef>
                <a:spcPts val="0"/>
              </a:spcBef>
              <a:spcAft>
                <a:spcPts val="0"/>
              </a:spcAft>
              <a:buClr>
                <a:srgbClr val="FFFFFF"/>
              </a:buClr>
              <a:buSzPts val="1300"/>
              <a:buFont typeface="Noto Sans Symbols"/>
              <a:buChar char="❖"/>
            </a:pPr>
            <a:r>
              <a:rPr lang="en" sz="1300">
                <a:solidFill>
                  <a:srgbClr val="FFFFFF"/>
                </a:solidFill>
                <a:latin typeface="Garamond"/>
                <a:ea typeface="Garamond"/>
                <a:cs typeface="Garamond"/>
                <a:sym typeface="Garamond"/>
              </a:rPr>
              <a:t>Determining how much a business is  currently worth</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FFFFFF"/>
              </a:buClr>
              <a:buSzPts val="1400"/>
              <a:buFont typeface="Noto Sans Symbols"/>
              <a:buNone/>
            </a:pPr>
            <a:r>
              <a:t/>
            </a:r>
            <a:endParaRPr sz="1400">
              <a:solidFill>
                <a:schemeClr val="dk1"/>
              </a:solidFill>
              <a:latin typeface="Garamond"/>
              <a:ea typeface="Garamond"/>
              <a:cs typeface="Garamond"/>
              <a:sym typeface="Garamond"/>
            </a:endParaRPr>
          </a:p>
          <a:p>
            <a:pPr indent="-209550" lvl="0" marL="215900" marR="520700" rtl="0" algn="l">
              <a:lnSpc>
                <a:spcPct val="100699"/>
              </a:lnSpc>
              <a:spcBef>
                <a:spcPts val="0"/>
              </a:spcBef>
              <a:spcAft>
                <a:spcPts val="0"/>
              </a:spcAft>
              <a:buClr>
                <a:srgbClr val="FFFFFF"/>
              </a:buClr>
              <a:buSzPts val="1300"/>
              <a:buFont typeface="Noto Sans Symbols"/>
              <a:buChar char="❖"/>
            </a:pPr>
            <a:r>
              <a:rPr lang="en" sz="1300">
                <a:solidFill>
                  <a:srgbClr val="FFFFFF"/>
                </a:solidFill>
                <a:latin typeface="Garamond"/>
                <a:ea typeface="Garamond"/>
                <a:cs typeface="Garamond"/>
                <a:sym typeface="Garamond"/>
              </a:rPr>
              <a:t>Relies on assumptions of	the  business</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FFFFFF"/>
              </a:buClr>
              <a:buSzPts val="1400"/>
              <a:buFont typeface="Noto Sans Symbols"/>
              <a:buNone/>
            </a:pPr>
            <a:r>
              <a:t/>
            </a:r>
            <a:endParaRPr sz="1400">
              <a:solidFill>
                <a:schemeClr val="dk1"/>
              </a:solidFill>
              <a:latin typeface="Garamond"/>
              <a:ea typeface="Garamond"/>
              <a:cs typeface="Garamond"/>
              <a:sym typeface="Garamond"/>
            </a:endParaRPr>
          </a:p>
          <a:p>
            <a:pPr indent="-209550" lvl="0" marL="215900" marR="266700" rtl="0" algn="l">
              <a:lnSpc>
                <a:spcPct val="100600"/>
              </a:lnSpc>
              <a:spcBef>
                <a:spcPts val="0"/>
              </a:spcBef>
              <a:spcAft>
                <a:spcPts val="0"/>
              </a:spcAft>
              <a:buClr>
                <a:srgbClr val="FFFFFF"/>
              </a:buClr>
              <a:buSzPts val="1300"/>
              <a:buFont typeface="Noto Sans Symbols"/>
              <a:buChar char="❖"/>
            </a:pPr>
            <a:r>
              <a:rPr lang="en" sz="1300">
                <a:solidFill>
                  <a:srgbClr val="FFFFFF"/>
                </a:solidFill>
                <a:latin typeface="Garamond"/>
                <a:ea typeface="Garamond"/>
                <a:cs typeface="Garamond"/>
                <a:sym typeface="Garamond"/>
              </a:rPr>
              <a:t>Analyzes historical financials and  projects future prospects</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FFFFFF"/>
              </a:buClr>
              <a:buSzPts val="1400"/>
              <a:buFont typeface="Noto Sans Symbols"/>
              <a:buNone/>
            </a:pPr>
            <a:r>
              <a:t/>
            </a:r>
            <a:endParaRPr sz="1400">
              <a:solidFill>
                <a:schemeClr val="dk1"/>
              </a:solidFill>
              <a:latin typeface="Garamond"/>
              <a:ea typeface="Garamond"/>
              <a:cs typeface="Garamond"/>
              <a:sym typeface="Garamond"/>
            </a:endParaRPr>
          </a:p>
          <a:p>
            <a:pPr indent="-209550" lvl="0" marL="215900" marR="76200" rtl="0" algn="l">
              <a:lnSpc>
                <a:spcPct val="100600"/>
              </a:lnSpc>
              <a:spcBef>
                <a:spcPts val="0"/>
              </a:spcBef>
              <a:spcAft>
                <a:spcPts val="0"/>
              </a:spcAft>
              <a:buClr>
                <a:srgbClr val="FFFFFF"/>
              </a:buClr>
              <a:buSzPts val="1300"/>
              <a:buFont typeface="Noto Sans Symbols"/>
              <a:buChar char="❖"/>
            </a:pPr>
            <a:r>
              <a:rPr lang="en" sz="1300">
                <a:solidFill>
                  <a:srgbClr val="FFFFFF"/>
                </a:solidFill>
                <a:latin typeface="Garamond"/>
                <a:ea typeface="Garamond"/>
                <a:cs typeface="Garamond"/>
                <a:sym typeface="Garamond"/>
              </a:rPr>
              <a:t>No exact number that everyone will  agree on</a:t>
            </a:r>
            <a:endParaRPr sz="1300">
              <a:solidFill>
                <a:srgbClr val="FFFFFF"/>
              </a:solidFill>
              <a:latin typeface="Garamond"/>
              <a:ea typeface="Garamond"/>
              <a:cs typeface="Garamond"/>
              <a:sym typeface="Garamond"/>
            </a:endParaRPr>
          </a:p>
          <a:p>
            <a:pPr indent="-127000" lvl="0" marL="215900" marR="76200" rtl="0" algn="l">
              <a:lnSpc>
                <a:spcPct val="100600"/>
              </a:lnSpc>
              <a:spcBef>
                <a:spcPts val="0"/>
              </a:spcBef>
              <a:spcAft>
                <a:spcPts val="0"/>
              </a:spcAft>
              <a:buClr>
                <a:schemeClr val="dk1"/>
              </a:buClr>
              <a:buSzPts val="1300"/>
              <a:buFont typeface="Noto Sans Symbols"/>
              <a:buNone/>
            </a:pPr>
            <a:r>
              <a:t/>
            </a:r>
            <a:endParaRPr sz="1300">
              <a:solidFill>
                <a:srgbClr val="FFFFFF"/>
              </a:solidFill>
              <a:latin typeface="Garamond"/>
              <a:ea typeface="Garamond"/>
              <a:cs typeface="Garamond"/>
              <a:sym typeface="Garamond"/>
            </a:endParaRPr>
          </a:p>
          <a:p>
            <a:pPr indent="-209550" lvl="0" marL="215900" marR="76200" rtl="0" algn="l">
              <a:lnSpc>
                <a:spcPct val="100600"/>
              </a:lnSpc>
              <a:spcBef>
                <a:spcPts val="0"/>
              </a:spcBef>
              <a:spcAft>
                <a:spcPts val="0"/>
              </a:spcAft>
              <a:buClr>
                <a:srgbClr val="FFFFFF"/>
              </a:buClr>
              <a:buSzPts val="1300"/>
              <a:buFont typeface="Noto Sans Symbols"/>
              <a:buChar char="❖"/>
            </a:pPr>
            <a:r>
              <a:rPr lang="en" sz="1300">
                <a:solidFill>
                  <a:srgbClr val="FFFFFF"/>
                </a:solidFill>
                <a:latin typeface="Garamond"/>
                <a:ea typeface="Garamond"/>
                <a:cs typeface="Garamond"/>
                <a:sym typeface="Garamond"/>
              </a:rPr>
              <a:t>Art, not a science</a:t>
            </a:r>
            <a:endParaRPr sz="1300">
              <a:solidFill>
                <a:schemeClr val="dk1"/>
              </a:solidFill>
              <a:latin typeface="Garamond"/>
              <a:ea typeface="Garamond"/>
              <a:cs typeface="Garamond"/>
              <a:sym typeface="Garamond"/>
            </a:endParaRPr>
          </a:p>
        </p:txBody>
      </p:sp>
      <p:sp>
        <p:nvSpPr>
          <p:cNvPr id="354" name="Google Shape;354;p48"/>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grpSp>
        <p:nvGrpSpPr>
          <p:cNvPr id="359" name="Google Shape;359;p49"/>
          <p:cNvGrpSpPr/>
          <p:nvPr/>
        </p:nvGrpSpPr>
        <p:grpSpPr>
          <a:xfrm>
            <a:off x="0" y="0"/>
            <a:ext cx="9144000" cy="5142634"/>
            <a:chOff x="0" y="0"/>
            <a:chExt cx="20104099" cy="11307445"/>
          </a:xfrm>
        </p:grpSpPr>
        <p:pic>
          <p:nvPicPr>
            <p:cNvPr id="360" name="Google Shape;360;p49"/>
            <p:cNvPicPr preferRelativeResize="0"/>
            <p:nvPr/>
          </p:nvPicPr>
          <p:blipFill rotWithShape="1">
            <a:blip r:embed="rId3">
              <a:alphaModFix/>
            </a:blip>
            <a:srcRect b="0" l="0" r="0" t="0"/>
            <a:stretch/>
          </p:blipFill>
          <p:spPr>
            <a:xfrm>
              <a:off x="0" y="14"/>
              <a:ext cx="20104099" cy="11307126"/>
            </a:xfrm>
            <a:prstGeom prst="rect">
              <a:avLst/>
            </a:prstGeom>
            <a:noFill/>
            <a:ln>
              <a:noFill/>
            </a:ln>
          </p:spPr>
        </p:pic>
        <p:sp>
          <p:nvSpPr>
            <p:cNvPr id="361" name="Google Shape;361;p49"/>
            <p:cNvSpPr/>
            <p:nvPr/>
          </p:nvSpPr>
          <p:spPr>
            <a:xfrm>
              <a:off x="5859612" y="0"/>
              <a:ext cx="8382634" cy="11307445"/>
            </a:xfrm>
            <a:custGeom>
              <a:rect b="b" l="l" r="r" t="t"/>
              <a:pathLst>
                <a:path extrusionOk="0" h="11307445" w="8382634">
                  <a:moveTo>
                    <a:pt x="8382361" y="0"/>
                  </a:moveTo>
                  <a:lnTo>
                    <a:pt x="0" y="0"/>
                  </a:lnTo>
                  <a:lnTo>
                    <a:pt x="0" y="11307142"/>
                  </a:lnTo>
                  <a:lnTo>
                    <a:pt x="8382361" y="11307142"/>
                  </a:lnTo>
                  <a:lnTo>
                    <a:pt x="8382361" y="0"/>
                  </a:lnTo>
                  <a:close/>
                </a:path>
              </a:pathLst>
            </a:custGeom>
            <a:solidFill>
              <a:srgbClr val="235D8D">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362" name="Google Shape;362;p49"/>
          <p:cNvSpPr txBox="1"/>
          <p:nvPr>
            <p:ph type="title"/>
          </p:nvPr>
        </p:nvSpPr>
        <p:spPr>
          <a:xfrm>
            <a:off x="3232671" y="1735553"/>
            <a:ext cx="2677638" cy="1044870"/>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a:solidFill>
                  <a:srgbClr val="FFFFFF"/>
                </a:solidFill>
              </a:rPr>
              <a:t>What are the primary types of valuation?</a:t>
            </a:r>
            <a:endParaRPr>
              <a:solidFill>
                <a:srgbClr val="FFFFFF"/>
              </a:solidFill>
            </a:endParaRPr>
          </a:p>
        </p:txBody>
      </p:sp>
      <p:sp>
        <p:nvSpPr>
          <p:cNvPr id="363" name="Google Shape;363;p49"/>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pSp>
        <p:nvGrpSpPr>
          <p:cNvPr id="368" name="Google Shape;368;p50"/>
          <p:cNvGrpSpPr/>
          <p:nvPr/>
        </p:nvGrpSpPr>
        <p:grpSpPr>
          <a:xfrm>
            <a:off x="0" y="0"/>
            <a:ext cx="9144000" cy="5142495"/>
            <a:chOff x="0" y="0"/>
            <a:chExt cx="20104099" cy="11307140"/>
          </a:xfrm>
        </p:grpSpPr>
        <p:pic>
          <p:nvPicPr>
            <p:cNvPr id="369" name="Google Shape;369;p50"/>
            <p:cNvPicPr preferRelativeResize="0"/>
            <p:nvPr/>
          </p:nvPicPr>
          <p:blipFill rotWithShape="1">
            <a:blip r:embed="rId3">
              <a:alphaModFix/>
            </a:blip>
            <a:srcRect b="0" l="0" r="0" t="0"/>
            <a:stretch/>
          </p:blipFill>
          <p:spPr>
            <a:xfrm>
              <a:off x="0" y="0"/>
              <a:ext cx="20104099" cy="11307140"/>
            </a:xfrm>
            <a:prstGeom prst="rect">
              <a:avLst/>
            </a:prstGeom>
            <a:noFill/>
            <a:ln>
              <a:noFill/>
            </a:ln>
          </p:spPr>
        </p:pic>
        <p:pic>
          <p:nvPicPr>
            <p:cNvPr id="370" name="Google Shape;370;p50"/>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371" name="Google Shape;371;p50"/>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372" name="Google Shape;372;p50"/>
          <p:cNvSpPr txBox="1"/>
          <p:nvPr>
            <p:ph type="title"/>
          </p:nvPr>
        </p:nvSpPr>
        <p:spPr>
          <a:xfrm>
            <a:off x="3175666" y="1100908"/>
            <a:ext cx="2788545" cy="354644"/>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a:solidFill>
                  <a:srgbClr val="242424"/>
                </a:solidFill>
              </a:rPr>
              <a:t>Types	of	Valuation</a:t>
            </a:r>
            <a:endParaRPr/>
          </a:p>
        </p:txBody>
      </p:sp>
      <p:sp>
        <p:nvSpPr>
          <p:cNvPr id="373" name="Google Shape;373;p50"/>
          <p:cNvSpPr/>
          <p:nvPr/>
        </p:nvSpPr>
        <p:spPr>
          <a:xfrm>
            <a:off x="3622857" y="1615886"/>
            <a:ext cx="1921511"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374" name="Google Shape;374;p50"/>
          <p:cNvSpPr txBox="1"/>
          <p:nvPr/>
        </p:nvSpPr>
        <p:spPr>
          <a:xfrm>
            <a:off x="2185952" y="1962181"/>
            <a:ext cx="5083200" cy="2355900"/>
          </a:xfrm>
          <a:prstGeom prst="rect">
            <a:avLst/>
          </a:prstGeom>
          <a:noFill/>
          <a:ln>
            <a:noFill/>
          </a:ln>
        </p:spPr>
        <p:txBody>
          <a:bodyPr anchorCtr="0" anchor="t" bIns="0" lIns="0" spcFirstLastPara="1" rIns="0" wrap="square" tIns="6050">
            <a:spAutoFit/>
          </a:bodyPr>
          <a:lstStyle/>
          <a:p>
            <a:pPr indent="-209550" lvl="0" marL="215900" marR="0" rtl="0" algn="l">
              <a:lnSpc>
                <a:spcPct val="100000"/>
              </a:lnSpc>
              <a:spcBef>
                <a:spcPts val="0"/>
              </a:spcBef>
              <a:spcAft>
                <a:spcPts val="0"/>
              </a:spcAft>
              <a:buClr>
                <a:schemeClr val="dk1"/>
              </a:buClr>
              <a:buSzPts val="1500"/>
              <a:buFont typeface="Noto Sans Symbols"/>
              <a:buChar char="❖"/>
            </a:pPr>
            <a:r>
              <a:rPr lang="en" sz="1500">
                <a:solidFill>
                  <a:schemeClr val="dk1"/>
                </a:solidFill>
                <a:latin typeface="Garamond"/>
                <a:ea typeface="Garamond"/>
                <a:cs typeface="Garamond"/>
                <a:sym typeface="Garamond"/>
              </a:rPr>
              <a:t>2 Major Types of Valuation</a:t>
            </a:r>
            <a:endParaRPr sz="15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600"/>
              <a:buFont typeface="Noto Sans Symbols"/>
              <a:buNone/>
            </a:pPr>
            <a:r>
              <a:t/>
            </a:r>
            <a:endParaRPr sz="1600">
              <a:solidFill>
                <a:schemeClr val="dk1"/>
              </a:solidFill>
              <a:latin typeface="Garamond"/>
              <a:ea typeface="Garamond"/>
              <a:cs typeface="Garamond"/>
              <a:sym typeface="Garamond"/>
            </a:endParaRPr>
          </a:p>
          <a:p>
            <a:pPr indent="-222250" lvl="1" marL="558800" marR="0" rtl="0" algn="l">
              <a:lnSpc>
                <a:spcPct val="120000"/>
              </a:lnSpc>
              <a:spcBef>
                <a:spcPts val="0"/>
              </a:spcBef>
              <a:spcAft>
                <a:spcPts val="0"/>
              </a:spcAft>
              <a:buClr>
                <a:schemeClr val="dk1"/>
              </a:buClr>
              <a:buSzPts val="1500"/>
              <a:buFont typeface="Arial"/>
              <a:buChar char="•"/>
            </a:pPr>
            <a:r>
              <a:rPr b="1" i="0" lang="en" sz="1500" u="none" cap="none" strike="noStrike">
                <a:solidFill>
                  <a:schemeClr val="dk1"/>
                </a:solidFill>
                <a:latin typeface="Garamond"/>
                <a:ea typeface="Garamond"/>
                <a:cs typeface="Garamond"/>
                <a:sym typeface="Garamond"/>
              </a:rPr>
              <a:t>Relative Valuation</a:t>
            </a:r>
            <a:endParaRPr b="0" i="0" sz="1500" u="none" cap="none" strike="noStrike">
              <a:solidFill>
                <a:schemeClr val="dk1"/>
              </a:solidFill>
              <a:latin typeface="Garamond"/>
              <a:ea typeface="Garamond"/>
              <a:cs typeface="Garamond"/>
              <a:sym typeface="Garamond"/>
            </a:endParaRPr>
          </a:p>
          <a:p>
            <a:pPr indent="-222250" lvl="2" marL="901700" marR="469900" rtl="0" algn="l">
              <a:lnSpc>
                <a:spcPct val="120000"/>
              </a:lnSpc>
              <a:spcBef>
                <a:spcPts val="100"/>
              </a:spcBef>
              <a:spcAft>
                <a:spcPts val="0"/>
              </a:spcAft>
              <a:buClr>
                <a:schemeClr val="dk1"/>
              </a:buClr>
              <a:buSzPts val="1500"/>
              <a:buFont typeface="Noto Sans Symbols"/>
              <a:buChar char="▪"/>
            </a:pPr>
            <a:r>
              <a:rPr b="0" i="0" lang="en" sz="1500" u="none" cap="none" strike="noStrike">
                <a:solidFill>
                  <a:schemeClr val="dk1"/>
                </a:solidFill>
                <a:latin typeface="Garamond"/>
                <a:ea typeface="Garamond"/>
                <a:cs typeface="Garamond"/>
                <a:sym typeface="Garamond"/>
              </a:rPr>
              <a:t>Values a company by comparing it to other similar  companies in the same industry</a:t>
            </a:r>
            <a:endParaRPr b="0" i="0" sz="1500" u="none" cap="none" strike="noStrike">
              <a:solidFill>
                <a:schemeClr val="dk1"/>
              </a:solidFill>
              <a:latin typeface="Garamond"/>
              <a:ea typeface="Garamond"/>
              <a:cs typeface="Garamond"/>
              <a:sym typeface="Garamond"/>
            </a:endParaRPr>
          </a:p>
          <a:p>
            <a:pPr indent="0" lvl="2" marL="419100" marR="0" rtl="0" algn="l">
              <a:lnSpc>
                <a:spcPct val="100000"/>
              </a:lnSpc>
              <a:spcBef>
                <a:spcPts val="0"/>
              </a:spcBef>
              <a:spcAft>
                <a:spcPts val="0"/>
              </a:spcAft>
              <a:buClr>
                <a:schemeClr val="dk1"/>
              </a:buClr>
              <a:buSzPts val="1500"/>
              <a:buFont typeface="Noto Sans Symbols"/>
              <a:buNone/>
            </a:pPr>
            <a:r>
              <a:t/>
            </a:r>
            <a:endParaRPr b="0" i="0" sz="1500" u="none" cap="none" strike="noStrike">
              <a:solidFill>
                <a:schemeClr val="dk1"/>
              </a:solidFill>
              <a:latin typeface="Garamond"/>
              <a:ea typeface="Garamond"/>
              <a:cs typeface="Garamond"/>
              <a:sym typeface="Garamond"/>
            </a:endParaRPr>
          </a:p>
          <a:p>
            <a:pPr indent="-222250" lvl="1" marL="558800" marR="0" rtl="0" algn="l">
              <a:lnSpc>
                <a:spcPct val="120000"/>
              </a:lnSpc>
              <a:spcBef>
                <a:spcPts val="0"/>
              </a:spcBef>
              <a:spcAft>
                <a:spcPts val="0"/>
              </a:spcAft>
              <a:buClr>
                <a:schemeClr val="dk1"/>
              </a:buClr>
              <a:buSzPts val="1500"/>
              <a:buFont typeface="Arial"/>
              <a:buChar char="•"/>
            </a:pPr>
            <a:r>
              <a:rPr b="1" i="0" lang="en" sz="1500" u="none" cap="none" strike="noStrike">
                <a:solidFill>
                  <a:schemeClr val="dk1"/>
                </a:solidFill>
                <a:latin typeface="Garamond"/>
                <a:ea typeface="Garamond"/>
                <a:cs typeface="Garamond"/>
                <a:sym typeface="Garamond"/>
              </a:rPr>
              <a:t>Intrinsic Valuation</a:t>
            </a:r>
            <a:endParaRPr b="0" i="0" sz="1500" u="none" cap="none" strike="noStrike">
              <a:solidFill>
                <a:schemeClr val="dk1"/>
              </a:solidFill>
              <a:latin typeface="Garamond"/>
              <a:ea typeface="Garamond"/>
              <a:cs typeface="Garamond"/>
              <a:sym typeface="Garamond"/>
            </a:endParaRPr>
          </a:p>
          <a:p>
            <a:pPr indent="-222250" lvl="2" marL="901700" marR="0" rtl="0" algn="l">
              <a:lnSpc>
                <a:spcPct val="120000"/>
              </a:lnSpc>
              <a:spcBef>
                <a:spcPts val="100"/>
              </a:spcBef>
              <a:spcAft>
                <a:spcPts val="0"/>
              </a:spcAft>
              <a:buClr>
                <a:schemeClr val="dk1"/>
              </a:buClr>
              <a:buSzPts val="1500"/>
              <a:buFont typeface="Noto Sans Symbols"/>
              <a:buChar char="▪"/>
            </a:pPr>
            <a:r>
              <a:rPr b="0" i="0" lang="en" sz="1500" u="none" cap="none" strike="noStrike">
                <a:solidFill>
                  <a:schemeClr val="dk1"/>
                </a:solidFill>
                <a:latin typeface="Garamond"/>
                <a:ea typeface="Garamond"/>
                <a:cs typeface="Garamond"/>
                <a:sym typeface="Garamond"/>
              </a:rPr>
              <a:t>Values a company based on how much cash the business  can generate</a:t>
            </a:r>
            <a:endParaRPr b="0" i="0" sz="1500" u="none" cap="none" strike="noStrike">
              <a:solidFill>
                <a:schemeClr val="dk1"/>
              </a:solidFill>
              <a:latin typeface="Garamond"/>
              <a:ea typeface="Garamond"/>
              <a:cs typeface="Garamond"/>
              <a:sym typeface="Garamond"/>
            </a:endParaRPr>
          </a:p>
        </p:txBody>
      </p:sp>
      <p:sp>
        <p:nvSpPr>
          <p:cNvPr id="375" name="Google Shape;375;p50"/>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grpSp>
        <p:nvGrpSpPr>
          <p:cNvPr id="380" name="Google Shape;380;p51"/>
          <p:cNvGrpSpPr/>
          <p:nvPr/>
        </p:nvGrpSpPr>
        <p:grpSpPr>
          <a:xfrm>
            <a:off x="0" y="0"/>
            <a:ext cx="9144000" cy="5142634"/>
            <a:chOff x="0" y="0"/>
            <a:chExt cx="20104099" cy="11307445"/>
          </a:xfrm>
        </p:grpSpPr>
        <p:pic>
          <p:nvPicPr>
            <p:cNvPr id="381" name="Google Shape;381;p51"/>
            <p:cNvPicPr preferRelativeResize="0"/>
            <p:nvPr/>
          </p:nvPicPr>
          <p:blipFill rotWithShape="1">
            <a:blip r:embed="rId3">
              <a:alphaModFix/>
            </a:blip>
            <a:srcRect b="0" l="0" r="0" t="0"/>
            <a:stretch/>
          </p:blipFill>
          <p:spPr>
            <a:xfrm>
              <a:off x="0" y="14"/>
              <a:ext cx="20104099" cy="11307126"/>
            </a:xfrm>
            <a:prstGeom prst="rect">
              <a:avLst/>
            </a:prstGeom>
            <a:noFill/>
            <a:ln>
              <a:noFill/>
            </a:ln>
          </p:spPr>
        </p:pic>
        <p:sp>
          <p:nvSpPr>
            <p:cNvPr id="382" name="Google Shape;382;p51"/>
            <p:cNvSpPr/>
            <p:nvPr/>
          </p:nvSpPr>
          <p:spPr>
            <a:xfrm>
              <a:off x="5859612" y="0"/>
              <a:ext cx="8382634" cy="11307445"/>
            </a:xfrm>
            <a:custGeom>
              <a:rect b="b" l="l" r="r" t="t"/>
              <a:pathLst>
                <a:path extrusionOk="0" h="11307445" w="8382634">
                  <a:moveTo>
                    <a:pt x="8382361" y="0"/>
                  </a:moveTo>
                  <a:lnTo>
                    <a:pt x="0" y="0"/>
                  </a:lnTo>
                  <a:lnTo>
                    <a:pt x="0" y="11307142"/>
                  </a:lnTo>
                  <a:lnTo>
                    <a:pt x="8382361" y="11307142"/>
                  </a:lnTo>
                  <a:lnTo>
                    <a:pt x="8382361" y="0"/>
                  </a:lnTo>
                  <a:close/>
                </a:path>
              </a:pathLst>
            </a:custGeom>
            <a:solidFill>
              <a:srgbClr val="235D8D">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383" name="Google Shape;383;p51"/>
          <p:cNvSpPr txBox="1"/>
          <p:nvPr>
            <p:ph type="title"/>
          </p:nvPr>
        </p:nvSpPr>
        <p:spPr>
          <a:xfrm>
            <a:off x="3425408" y="2212062"/>
            <a:ext cx="2677500" cy="359700"/>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a:solidFill>
                  <a:srgbClr val="FFFFFF"/>
                </a:solidFill>
              </a:rPr>
              <a:t>Relative Valuation</a:t>
            </a:r>
            <a:endParaRPr/>
          </a:p>
        </p:txBody>
      </p:sp>
      <p:sp>
        <p:nvSpPr>
          <p:cNvPr id="384" name="Google Shape;384;p51"/>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grpSp>
        <p:nvGrpSpPr>
          <p:cNvPr id="389" name="Google Shape;389;p52"/>
          <p:cNvGrpSpPr/>
          <p:nvPr/>
        </p:nvGrpSpPr>
        <p:grpSpPr>
          <a:xfrm>
            <a:off x="0" y="0"/>
            <a:ext cx="9144000" cy="5142495"/>
            <a:chOff x="0" y="0"/>
            <a:chExt cx="20104099" cy="11307140"/>
          </a:xfrm>
        </p:grpSpPr>
        <p:pic>
          <p:nvPicPr>
            <p:cNvPr id="390" name="Google Shape;390;p52"/>
            <p:cNvPicPr preferRelativeResize="0"/>
            <p:nvPr/>
          </p:nvPicPr>
          <p:blipFill rotWithShape="1">
            <a:blip r:embed="rId3">
              <a:alphaModFix/>
            </a:blip>
            <a:srcRect b="0" l="0" r="0" t="0"/>
            <a:stretch/>
          </p:blipFill>
          <p:spPr>
            <a:xfrm>
              <a:off x="0" y="0"/>
              <a:ext cx="20104099" cy="11307140"/>
            </a:xfrm>
            <a:prstGeom prst="rect">
              <a:avLst/>
            </a:prstGeom>
            <a:noFill/>
            <a:ln>
              <a:noFill/>
            </a:ln>
          </p:spPr>
        </p:pic>
        <p:pic>
          <p:nvPicPr>
            <p:cNvPr id="391" name="Google Shape;391;p52"/>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392" name="Google Shape;392;p52"/>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393" name="Google Shape;393;p52"/>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394" name="Google Shape;394;p52"/>
          <p:cNvSpPr txBox="1"/>
          <p:nvPr/>
        </p:nvSpPr>
        <p:spPr>
          <a:xfrm>
            <a:off x="1337143" y="773660"/>
            <a:ext cx="6468672" cy="386267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rgbClr val="242424"/>
                </a:solidFill>
                <a:latin typeface="Garamond"/>
                <a:ea typeface="Garamond"/>
                <a:cs typeface="Garamond"/>
                <a:sym typeface="Garamond"/>
              </a:rPr>
              <a:t>What	Are	You	Comparing?</a:t>
            </a:r>
            <a:endParaRPr sz="2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5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900">
              <a:solidFill>
                <a:schemeClr val="dk1"/>
              </a:solidFill>
              <a:latin typeface="Garamond"/>
              <a:ea typeface="Garamond"/>
              <a:cs typeface="Garamond"/>
              <a:sym typeface="Garamond"/>
            </a:endParaRPr>
          </a:p>
          <a:p>
            <a:pPr indent="-222250" lvl="0" marL="1054100" marR="0" rtl="0" algn="l">
              <a:lnSpc>
                <a:spcPct val="120000"/>
              </a:lnSpc>
              <a:spcBef>
                <a:spcPts val="0"/>
              </a:spcBef>
              <a:spcAft>
                <a:spcPts val="0"/>
              </a:spcAft>
              <a:buClr>
                <a:schemeClr val="dk1"/>
              </a:buClr>
              <a:buSzPts val="1500"/>
              <a:buFont typeface="Noto Sans Symbols"/>
              <a:buChar char="❖"/>
            </a:pPr>
            <a:r>
              <a:rPr lang="en" sz="1500">
                <a:solidFill>
                  <a:schemeClr val="dk1"/>
                </a:solidFill>
                <a:latin typeface="Garamond"/>
                <a:ea typeface="Garamond"/>
                <a:cs typeface="Garamond"/>
                <a:sym typeface="Garamond"/>
              </a:rPr>
              <a:t>When doing relative valuation, we look for companies that are</a:t>
            </a:r>
            <a:endParaRPr sz="1500">
              <a:solidFill>
                <a:schemeClr val="dk1"/>
              </a:solidFill>
              <a:latin typeface="Garamond"/>
              <a:ea typeface="Garamond"/>
              <a:cs typeface="Garamond"/>
              <a:sym typeface="Garamond"/>
            </a:endParaRPr>
          </a:p>
          <a:p>
            <a:pPr indent="-222250" lvl="1" marL="1397000" marR="0" rtl="0" algn="l">
              <a:lnSpc>
                <a:spcPct val="120000"/>
              </a:lnSpc>
              <a:spcBef>
                <a:spcPts val="0"/>
              </a:spcBef>
              <a:spcAft>
                <a:spcPts val="0"/>
              </a:spcAft>
              <a:buClr>
                <a:schemeClr val="dk1"/>
              </a:buClr>
              <a:buSzPts val="1500"/>
              <a:buFont typeface="Arial"/>
              <a:buChar char="•"/>
            </a:pPr>
            <a:r>
              <a:rPr b="0" i="0" lang="en" sz="1500" u="none" cap="none" strike="noStrike">
                <a:solidFill>
                  <a:schemeClr val="dk1"/>
                </a:solidFill>
                <a:latin typeface="Garamond"/>
                <a:ea typeface="Garamond"/>
                <a:cs typeface="Garamond"/>
                <a:sym typeface="Garamond"/>
              </a:rPr>
              <a:t>In the same </a:t>
            </a:r>
            <a:r>
              <a:rPr b="1" i="0" lang="en" sz="1500" u="none" cap="none" strike="noStrike">
                <a:solidFill>
                  <a:schemeClr val="dk1"/>
                </a:solidFill>
                <a:latin typeface="Garamond"/>
                <a:ea typeface="Garamond"/>
                <a:cs typeface="Garamond"/>
                <a:sym typeface="Garamond"/>
              </a:rPr>
              <a:t>industry</a:t>
            </a:r>
            <a:endParaRPr b="0" i="0" sz="1500" u="none" cap="none" strike="noStrike">
              <a:solidFill>
                <a:schemeClr val="dk1"/>
              </a:solidFill>
              <a:latin typeface="Garamond"/>
              <a:ea typeface="Garamond"/>
              <a:cs typeface="Garamond"/>
              <a:sym typeface="Garamond"/>
            </a:endParaRPr>
          </a:p>
          <a:p>
            <a:pPr indent="-222250" lvl="1" marL="1397000" marR="0" rtl="0" algn="l">
              <a:lnSpc>
                <a:spcPct val="120000"/>
              </a:lnSpc>
              <a:spcBef>
                <a:spcPts val="0"/>
              </a:spcBef>
              <a:spcAft>
                <a:spcPts val="0"/>
              </a:spcAft>
              <a:buClr>
                <a:schemeClr val="dk1"/>
              </a:buClr>
              <a:buSzPts val="1500"/>
              <a:buFont typeface="Arial"/>
              <a:buChar char="•"/>
            </a:pPr>
            <a:r>
              <a:rPr b="0" i="0" lang="en" sz="1500" u="none" cap="none" strike="noStrike">
                <a:solidFill>
                  <a:schemeClr val="dk1"/>
                </a:solidFill>
                <a:latin typeface="Garamond"/>
                <a:ea typeface="Garamond"/>
                <a:cs typeface="Garamond"/>
                <a:sym typeface="Garamond"/>
              </a:rPr>
              <a:t>Have similar </a:t>
            </a:r>
            <a:r>
              <a:rPr b="1" i="0" lang="en" sz="1500" u="none" cap="none" strike="noStrike">
                <a:solidFill>
                  <a:schemeClr val="dk1"/>
                </a:solidFill>
                <a:latin typeface="Garamond"/>
                <a:ea typeface="Garamond"/>
                <a:cs typeface="Garamond"/>
                <a:sym typeface="Garamond"/>
              </a:rPr>
              <a:t>business model </a:t>
            </a:r>
            <a:r>
              <a:rPr b="0" i="0" lang="en" sz="1500" u="none" cap="none" strike="noStrike">
                <a:solidFill>
                  <a:schemeClr val="dk1"/>
                </a:solidFill>
                <a:latin typeface="Garamond"/>
                <a:ea typeface="Garamond"/>
                <a:cs typeface="Garamond"/>
                <a:sym typeface="Garamond"/>
              </a:rPr>
              <a:t>/ sell similar products</a:t>
            </a:r>
            <a:endParaRPr b="0" i="0" sz="1500" u="none" cap="none" strike="noStrike">
              <a:solidFill>
                <a:schemeClr val="dk1"/>
              </a:solidFill>
              <a:latin typeface="Garamond"/>
              <a:ea typeface="Garamond"/>
              <a:cs typeface="Garamond"/>
              <a:sym typeface="Garamond"/>
            </a:endParaRPr>
          </a:p>
          <a:p>
            <a:pPr indent="-222250" lvl="1" marL="1397000" marR="0" rtl="0" algn="l">
              <a:lnSpc>
                <a:spcPct val="119818"/>
              </a:lnSpc>
              <a:spcBef>
                <a:spcPts val="0"/>
              </a:spcBef>
              <a:spcAft>
                <a:spcPts val="0"/>
              </a:spcAft>
              <a:buClr>
                <a:schemeClr val="dk1"/>
              </a:buClr>
              <a:buSzPts val="1500"/>
              <a:buFont typeface="Arial"/>
              <a:buChar char="•"/>
            </a:pPr>
            <a:r>
              <a:rPr b="0" i="0" lang="en" sz="1500" u="none" cap="none" strike="noStrike">
                <a:solidFill>
                  <a:schemeClr val="dk1"/>
                </a:solidFill>
                <a:latin typeface="Garamond"/>
                <a:ea typeface="Garamond"/>
                <a:cs typeface="Garamond"/>
                <a:sym typeface="Garamond"/>
              </a:rPr>
              <a:t>In the same </a:t>
            </a:r>
            <a:r>
              <a:rPr b="1" i="0" lang="en" sz="1500" u="none" cap="none" strike="noStrike">
                <a:solidFill>
                  <a:schemeClr val="dk1"/>
                </a:solidFill>
                <a:latin typeface="Garamond"/>
                <a:ea typeface="Garamond"/>
                <a:cs typeface="Garamond"/>
                <a:sym typeface="Garamond"/>
              </a:rPr>
              <a:t>geography</a:t>
            </a:r>
            <a:endParaRPr b="0" i="0" sz="1500" u="none" cap="none" strike="noStrike">
              <a:solidFill>
                <a:schemeClr val="dk1"/>
              </a:solidFill>
              <a:latin typeface="Garamond"/>
              <a:ea typeface="Garamond"/>
              <a:cs typeface="Garamond"/>
              <a:sym typeface="Garamond"/>
            </a:endParaRPr>
          </a:p>
          <a:p>
            <a:pPr indent="-222250" lvl="1" marL="1397000" marR="0" rtl="0" algn="l">
              <a:lnSpc>
                <a:spcPct val="120000"/>
              </a:lnSpc>
              <a:spcBef>
                <a:spcPts val="0"/>
              </a:spcBef>
              <a:spcAft>
                <a:spcPts val="0"/>
              </a:spcAft>
              <a:buClr>
                <a:schemeClr val="dk1"/>
              </a:buClr>
              <a:buSzPts val="1500"/>
              <a:buFont typeface="Arial"/>
              <a:buChar char="•"/>
            </a:pPr>
            <a:r>
              <a:rPr b="0" i="0" lang="en" sz="1500" u="none" cap="none" strike="noStrike">
                <a:solidFill>
                  <a:schemeClr val="dk1"/>
                </a:solidFill>
                <a:latin typeface="Garamond"/>
                <a:ea typeface="Garamond"/>
                <a:cs typeface="Garamond"/>
                <a:sym typeface="Garamond"/>
              </a:rPr>
              <a:t>Around the same </a:t>
            </a:r>
            <a:r>
              <a:rPr b="1" i="0" lang="en" sz="1500" u="none" cap="none" strike="noStrike">
                <a:solidFill>
                  <a:schemeClr val="dk1"/>
                </a:solidFill>
                <a:latin typeface="Garamond"/>
                <a:ea typeface="Garamond"/>
                <a:cs typeface="Garamond"/>
                <a:sym typeface="Garamond"/>
              </a:rPr>
              <a:t>size</a:t>
            </a:r>
            <a:endParaRPr b="0" i="0" sz="1500" u="none" cap="none" strike="noStrike">
              <a:solidFill>
                <a:schemeClr val="dk1"/>
              </a:solidFill>
              <a:latin typeface="Garamond"/>
              <a:ea typeface="Garamond"/>
              <a:cs typeface="Garamond"/>
              <a:sym typeface="Garamond"/>
            </a:endParaRPr>
          </a:p>
        </p:txBody>
      </p:sp>
      <p:sp>
        <p:nvSpPr>
          <p:cNvPr id="395" name="Google Shape;395;p52"/>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grpSp>
        <p:nvGrpSpPr>
          <p:cNvPr id="400" name="Google Shape;400;p53"/>
          <p:cNvGrpSpPr/>
          <p:nvPr/>
        </p:nvGrpSpPr>
        <p:grpSpPr>
          <a:xfrm>
            <a:off x="0" y="0"/>
            <a:ext cx="9144000" cy="5142495"/>
            <a:chOff x="0" y="0"/>
            <a:chExt cx="20104099" cy="11307140"/>
          </a:xfrm>
        </p:grpSpPr>
        <p:pic>
          <p:nvPicPr>
            <p:cNvPr id="401" name="Google Shape;401;p53"/>
            <p:cNvPicPr preferRelativeResize="0"/>
            <p:nvPr/>
          </p:nvPicPr>
          <p:blipFill rotWithShape="1">
            <a:blip r:embed="rId3">
              <a:alphaModFix/>
            </a:blip>
            <a:srcRect b="0" l="0" r="0" t="0"/>
            <a:stretch/>
          </p:blipFill>
          <p:spPr>
            <a:xfrm>
              <a:off x="0" y="0"/>
              <a:ext cx="20104099" cy="11307140"/>
            </a:xfrm>
            <a:prstGeom prst="rect">
              <a:avLst/>
            </a:prstGeom>
            <a:noFill/>
            <a:ln>
              <a:noFill/>
            </a:ln>
          </p:spPr>
        </p:pic>
        <p:pic>
          <p:nvPicPr>
            <p:cNvPr id="402" name="Google Shape;402;p53"/>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403" name="Google Shape;403;p53"/>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404" name="Google Shape;404;p53"/>
          <p:cNvSpPr txBox="1"/>
          <p:nvPr>
            <p:ph type="title"/>
          </p:nvPr>
        </p:nvSpPr>
        <p:spPr>
          <a:xfrm>
            <a:off x="3266857" y="1100908"/>
            <a:ext cx="2606300" cy="354644"/>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a:solidFill>
                  <a:srgbClr val="242424"/>
                </a:solidFill>
              </a:rPr>
              <a:t>Thought	Exercise</a:t>
            </a:r>
            <a:endParaRPr/>
          </a:p>
        </p:txBody>
      </p:sp>
      <p:sp>
        <p:nvSpPr>
          <p:cNvPr id="405" name="Google Shape;405;p53"/>
          <p:cNvSpPr/>
          <p:nvPr/>
        </p:nvSpPr>
        <p:spPr>
          <a:xfrm>
            <a:off x="3622857" y="1615886"/>
            <a:ext cx="1921511"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406" name="Google Shape;406;p53"/>
          <p:cNvSpPr txBox="1"/>
          <p:nvPr/>
        </p:nvSpPr>
        <p:spPr>
          <a:xfrm>
            <a:off x="1830952" y="1984017"/>
            <a:ext cx="4582686" cy="713008"/>
          </a:xfrm>
          <a:prstGeom prst="rect">
            <a:avLst/>
          </a:prstGeom>
          <a:noFill/>
          <a:ln>
            <a:noFill/>
          </a:ln>
        </p:spPr>
        <p:txBody>
          <a:bodyPr anchorCtr="0" anchor="t" bIns="0" lIns="0" spcFirstLastPara="1" rIns="0" wrap="square" tIns="6050">
            <a:spAutoFit/>
          </a:bodyPr>
          <a:lstStyle/>
          <a:p>
            <a:pPr indent="-209550" lvl="0" marL="215900" marR="0" rtl="0" algn="l">
              <a:lnSpc>
                <a:spcPct val="100000"/>
              </a:lnSpc>
              <a:spcBef>
                <a:spcPts val="0"/>
              </a:spcBef>
              <a:spcAft>
                <a:spcPts val="0"/>
              </a:spcAft>
              <a:buClr>
                <a:schemeClr val="dk1"/>
              </a:buClr>
              <a:buSzPts val="1500"/>
              <a:buFont typeface="Noto Sans Symbols"/>
              <a:buChar char="❖"/>
            </a:pPr>
            <a:r>
              <a:rPr lang="en" sz="1500">
                <a:solidFill>
                  <a:schemeClr val="dk1"/>
                </a:solidFill>
                <a:latin typeface="Garamond"/>
                <a:ea typeface="Garamond"/>
                <a:cs typeface="Garamond"/>
                <a:sym typeface="Garamond"/>
              </a:rPr>
              <a:t>Back to the Farook’s:</a:t>
            </a:r>
            <a:endParaRPr sz="600"/>
          </a:p>
          <a:p>
            <a:pPr indent="0" lvl="0" marL="0" marR="0" rtl="0" algn="l">
              <a:lnSpc>
                <a:spcPct val="100000"/>
              </a:lnSpc>
              <a:spcBef>
                <a:spcPts val="0"/>
              </a:spcBef>
              <a:spcAft>
                <a:spcPts val="0"/>
              </a:spcAft>
              <a:buClr>
                <a:schemeClr val="dk1"/>
              </a:buClr>
              <a:buSzPts val="1600"/>
              <a:buFont typeface="Noto Sans Symbols"/>
              <a:buNone/>
            </a:pPr>
            <a:r>
              <a:t/>
            </a:r>
            <a:endParaRPr sz="1600">
              <a:solidFill>
                <a:schemeClr val="dk1"/>
              </a:solidFill>
              <a:latin typeface="Garamond"/>
              <a:ea typeface="Garamond"/>
              <a:cs typeface="Garamond"/>
              <a:sym typeface="Garamond"/>
            </a:endParaRPr>
          </a:p>
          <a:p>
            <a:pPr indent="-222250" lvl="1" marL="558800" marR="0" rtl="0" algn="l">
              <a:lnSpc>
                <a:spcPct val="100000"/>
              </a:lnSpc>
              <a:spcBef>
                <a:spcPts val="0"/>
              </a:spcBef>
              <a:spcAft>
                <a:spcPts val="0"/>
              </a:spcAft>
              <a:buClr>
                <a:schemeClr val="dk1"/>
              </a:buClr>
              <a:buSzPts val="1500"/>
              <a:buFont typeface="Arial"/>
              <a:buChar char="•"/>
            </a:pPr>
            <a:r>
              <a:rPr b="0" i="0" lang="en" sz="1500" u="none" cap="none" strike="noStrike">
                <a:solidFill>
                  <a:schemeClr val="dk1"/>
                </a:solidFill>
                <a:latin typeface="Garamond"/>
                <a:ea typeface="Garamond"/>
                <a:cs typeface="Garamond"/>
                <a:sym typeface="Garamond"/>
              </a:rPr>
              <a:t>What would you compare it to when trying to value it?</a:t>
            </a:r>
            <a:endParaRPr sz="600"/>
          </a:p>
        </p:txBody>
      </p:sp>
      <p:sp>
        <p:nvSpPr>
          <p:cNvPr id="407" name="Google Shape;407;p53"/>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pSp>
        <p:nvGrpSpPr>
          <p:cNvPr id="412" name="Google Shape;412;p54"/>
          <p:cNvGrpSpPr/>
          <p:nvPr/>
        </p:nvGrpSpPr>
        <p:grpSpPr>
          <a:xfrm>
            <a:off x="0" y="0"/>
            <a:ext cx="9144000" cy="5142495"/>
            <a:chOff x="0" y="0"/>
            <a:chExt cx="20104099" cy="11307140"/>
          </a:xfrm>
        </p:grpSpPr>
        <p:pic>
          <p:nvPicPr>
            <p:cNvPr id="413" name="Google Shape;413;p54"/>
            <p:cNvPicPr preferRelativeResize="0"/>
            <p:nvPr/>
          </p:nvPicPr>
          <p:blipFill rotWithShape="1">
            <a:blip r:embed="rId3">
              <a:alphaModFix/>
            </a:blip>
            <a:srcRect b="0" l="0" r="0" t="0"/>
            <a:stretch/>
          </p:blipFill>
          <p:spPr>
            <a:xfrm>
              <a:off x="0" y="0"/>
              <a:ext cx="20104099" cy="11307140"/>
            </a:xfrm>
            <a:prstGeom prst="rect">
              <a:avLst/>
            </a:prstGeom>
            <a:noFill/>
            <a:ln>
              <a:noFill/>
            </a:ln>
          </p:spPr>
        </p:pic>
        <p:pic>
          <p:nvPicPr>
            <p:cNvPr id="414" name="Google Shape;414;p54"/>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415" name="Google Shape;415;p54"/>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416" name="Google Shape;416;p54"/>
          <p:cNvSpPr txBox="1"/>
          <p:nvPr>
            <p:ph type="title"/>
          </p:nvPr>
        </p:nvSpPr>
        <p:spPr>
          <a:xfrm>
            <a:off x="3266857" y="1100908"/>
            <a:ext cx="2606400" cy="359700"/>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a:solidFill>
                  <a:srgbClr val="242424"/>
                </a:solidFill>
              </a:rPr>
              <a:t>Thought Exercise</a:t>
            </a:r>
            <a:endParaRPr/>
          </a:p>
        </p:txBody>
      </p:sp>
      <p:sp>
        <p:nvSpPr>
          <p:cNvPr id="417" name="Google Shape;417;p54"/>
          <p:cNvSpPr/>
          <p:nvPr/>
        </p:nvSpPr>
        <p:spPr>
          <a:xfrm>
            <a:off x="3622857" y="1615886"/>
            <a:ext cx="1921511"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418" name="Google Shape;418;p54"/>
          <p:cNvSpPr txBox="1"/>
          <p:nvPr/>
        </p:nvSpPr>
        <p:spPr>
          <a:xfrm>
            <a:off x="1830952" y="1850942"/>
            <a:ext cx="4582800" cy="714300"/>
          </a:xfrm>
          <a:prstGeom prst="rect">
            <a:avLst/>
          </a:prstGeom>
          <a:noFill/>
          <a:ln>
            <a:noFill/>
          </a:ln>
        </p:spPr>
        <p:txBody>
          <a:bodyPr anchorCtr="0" anchor="t" bIns="0" lIns="0" spcFirstLastPara="1" rIns="0" wrap="square" tIns="6050">
            <a:spAutoFit/>
          </a:bodyPr>
          <a:lstStyle/>
          <a:p>
            <a:pPr indent="-209550" lvl="0" marL="215900" marR="0" rtl="0" algn="l">
              <a:lnSpc>
                <a:spcPct val="100000"/>
              </a:lnSpc>
              <a:spcBef>
                <a:spcPts val="0"/>
              </a:spcBef>
              <a:spcAft>
                <a:spcPts val="0"/>
              </a:spcAft>
              <a:buClr>
                <a:schemeClr val="dk1"/>
              </a:buClr>
              <a:buSzPts val="1500"/>
              <a:buFont typeface="Noto Sans Symbols"/>
              <a:buChar char="❖"/>
            </a:pPr>
            <a:r>
              <a:rPr lang="en" sz="1500">
                <a:solidFill>
                  <a:schemeClr val="dk1"/>
                </a:solidFill>
                <a:latin typeface="Garamond"/>
                <a:ea typeface="Garamond"/>
                <a:cs typeface="Garamond"/>
                <a:sym typeface="Garamond"/>
              </a:rPr>
              <a:t>Back to the Farook’s:</a:t>
            </a:r>
            <a:endParaRPr sz="600"/>
          </a:p>
          <a:p>
            <a:pPr indent="0" lvl="0" marL="0" marR="0" rtl="0" algn="l">
              <a:lnSpc>
                <a:spcPct val="100000"/>
              </a:lnSpc>
              <a:spcBef>
                <a:spcPts val="0"/>
              </a:spcBef>
              <a:spcAft>
                <a:spcPts val="0"/>
              </a:spcAft>
              <a:buClr>
                <a:schemeClr val="dk1"/>
              </a:buClr>
              <a:buSzPts val="1600"/>
              <a:buFont typeface="Noto Sans Symbols"/>
              <a:buNone/>
            </a:pPr>
            <a:r>
              <a:t/>
            </a:r>
            <a:endParaRPr sz="1600">
              <a:solidFill>
                <a:schemeClr val="dk1"/>
              </a:solidFill>
              <a:latin typeface="Garamond"/>
              <a:ea typeface="Garamond"/>
              <a:cs typeface="Garamond"/>
              <a:sym typeface="Garamond"/>
            </a:endParaRPr>
          </a:p>
          <a:p>
            <a:pPr indent="-222250" lvl="1" marL="558800" marR="0" rtl="0" algn="l">
              <a:lnSpc>
                <a:spcPct val="100000"/>
              </a:lnSpc>
              <a:spcBef>
                <a:spcPts val="0"/>
              </a:spcBef>
              <a:spcAft>
                <a:spcPts val="0"/>
              </a:spcAft>
              <a:buClr>
                <a:schemeClr val="dk1"/>
              </a:buClr>
              <a:buSzPts val="1500"/>
              <a:buFont typeface="Arial"/>
              <a:buChar char="•"/>
            </a:pPr>
            <a:r>
              <a:rPr b="0" i="0" lang="en" sz="1500" u="none" cap="none" strike="noStrike">
                <a:solidFill>
                  <a:schemeClr val="dk1"/>
                </a:solidFill>
                <a:latin typeface="Garamond"/>
                <a:ea typeface="Garamond"/>
                <a:cs typeface="Garamond"/>
                <a:sym typeface="Garamond"/>
              </a:rPr>
              <a:t>What would you compare it to when trying to value it?</a:t>
            </a:r>
            <a:endParaRPr sz="600"/>
          </a:p>
        </p:txBody>
      </p:sp>
      <p:sp>
        <p:nvSpPr>
          <p:cNvPr id="419" name="Google Shape;419;p54"/>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descr="Image result for halal cart nyc" id="420" name="Google Shape;420;p54"/>
          <p:cNvPicPr preferRelativeResize="0"/>
          <p:nvPr/>
        </p:nvPicPr>
        <p:blipFill rotWithShape="1">
          <a:blip r:embed="rId5">
            <a:alphaModFix/>
          </a:blip>
          <a:srcRect b="0" l="0" r="0" t="0"/>
          <a:stretch/>
        </p:blipFill>
        <p:spPr>
          <a:xfrm>
            <a:off x="3254516" y="2799033"/>
            <a:ext cx="2436479" cy="162249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grpSp>
        <p:nvGrpSpPr>
          <p:cNvPr id="425" name="Google Shape;425;p55"/>
          <p:cNvGrpSpPr/>
          <p:nvPr/>
        </p:nvGrpSpPr>
        <p:grpSpPr>
          <a:xfrm>
            <a:off x="0" y="0"/>
            <a:ext cx="9144000" cy="5142495"/>
            <a:chOff x="0" y="0"/>
            <a:chExt cx="20104099" cy="11307140"/>
          </a:xfrm>
        </p:grpSpPr>
        <p:pic>
          <p:nvPicPr>
            <p:cNvPr id="426" name="Google Shape;426;p55"/>
            <p:cNvPicPr preferRelativeResize="0"/>
            <p:nvPr/>
          </p:nvPicPr>
          <p:blipFill rotWithShape="1">
            <a:blip r:embed="rId3">
              <a:alphaModFix/>
            </a:blip>
            <a:srcRect b="0" l="0" r="0" t="0"/>
            <a:stretch/>
          </p:blipFill>
          <p:spPr>
            <a:xfrm>
              <a:off x="0" y="0"/>
              <a:ext cx="20104099" cy="11307140"/>
            </a:xfrm>
            <a:prstGeom prst="rect">
              <a:avLst/>
            </a:prstGeom>
            <a:noFill/>
            <a:ln>
              <a:noFill/>
            </a:ln>
          </p:spPr>
        </p:pic>
        <p:pic>
          <p:nvPicPr>
            <p:cNvPr id="427" name="Google Shape;427;p55"/>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428" name="Google Shape;428;p55"/>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429" name="Google Shape;429;p55"/>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430" name="Google Shape;430;p55"/>
          <p:cNvSpPr txBox="1"/>
          <p:nvPr/>
        </p:nvSpPr>
        <p:spPr>
          <a:xfrm>
            <a:off x="1337143" y="773660"/>
            <a:ext cx="6468600" cy="28302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2300">
                <a:solidFill>
                  <a:srgbClr val="242424"/>
                </a:solidFill>
                <a:latin typeface="Garamond"/>
                <a:ea typeface="Garamond"/>
                <a:cs typeface="Garamond"/>
                <a:sym typeface="Garamond"/>
              </a:rPr>
              <a:t>How Do You Compare?</a:t>
            </a:r>
            <a:endParaRPr sz="2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500">
              <a:solidFill>
                <a:schemeClr val="dk1"/>
              </a:solidFill>
              <a:latin typeface="Garamond"/>
              <a:ea typeface="Garamond"/>
              <a:cs typeface="Garamond"/>
              <a:sym typeface="Garamond"/>
            </a:endParaRPr>
          </a:p>
          <a:p>
            <a:pPr indent="-222250" lvl="0" marL="1066800" marR="0" rtl="0" algn="l">
              <a:lnSpc>
                <a:spcPct val="120000"/>
              </a:lnSpc>
              <a:spcBef>
                <a:spcPts val="1900"/>
              </a:spcBef>
              <a:spcAft>
                <a:spcPts val="0"/>
              </a:spcAft>
              <a:buClr>
                <a:schemeClr val="dk1"/>
              </a:buClr>
              <a:buSzPts val="1500"/>
              <a:buFont typeface="Noto Sans Symbols"/>
              <a:buChar char="❖"/>
            </a:pPr>
            <a:r>
              <a:rPr lang="en" sz="1500">
                <a:solidFill>
                  <a:schemeClr val="dk1"/>
                </a:solidFill>
                <a:latin typeface="Garamond"/>
                <a:ea typeface="Garamond"/>
                <a:cs typeface="Garamond"/>
                <a:sym typeface="Garamond"/>
              </a:rPr>
              <a:t>Price that these other businesses are valued at</a:t>
            </a:r>
            <a:endParaRPr sz="1500">
              <a:solidFill>
                <a:schemeClr val="dk1"/>
              </a:solidFill>
              <a:latin typeface="Garamond"/>
              <a:ea typeface="Garamond"/>
              <a:cs typeface="Garamond"/>
              <a:sym typeface="Garamond"/>
            </a:endParaRPr>
          </a:p>
          <a:p>
            <a:pPr indent="-222250" lvl="1" marL="1409700" marR="0" rtl="0" algn="l">
              <a:lnSpc>
                <a:spcPct val="100000"/>
              </a:lnSpc>
              <a:spcBef>
                <a:spcPts val="0"/>
              </a:spcBef>
              <a:spcAft>
                <a:spcPts val="0"/>
              </a:spcAft>
              <a:buClr>
                <a:schemeClr val="dk1"/>
              </a:buClr>
              <a:buSzPts val="1500"/>
              <a:buFont typeface="Arial"/>
              <a:buChar char="•"/>
            </a:pPr>
            <a:r>
              <a:rPr b="0" i="0" lang="en" sz="1500" u="none" cap="none" strike="noStrike">
                <a:solidFill>
                  <a:schemeClr val="dk1"/>
                </a:solidFill>
                <a:latin typeface="Garamond"/>
                <a:ea typeface="Garamond"/>
                <a:cs typeface="Garamond"/>
                <a:sym typeface="Garamond"/>
              </a:rPr>
              <a:t>Eg. Halal Cart A store is valued at $100,000</a:t>
            </a:r>
            <a:endParaRPr b="0" i="0" sz="1500" u="none" cap="none" strike="noStrike">
              <a:solidFill>
                <a:schemeClr val="dk1"/>
              </a:solidFill>
              <a:latin typeface="Garamond"/>
              <a:ea typeface="Garamond"/>
              <a:cs typeface="Garamond"/>
              <a:sym typeface="Garamond"/>
            </a:endParaRPr>
          </a:p>
          <a:p>
            <a:pPr indent="0" lvl="1" marL="20320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Garamond"/>
              <a:ea typeface="Garamond"/>
              <a:cs typeface="Garamond"/>
              <a:sym typeface="Garamond"/>
            </a:endParaRPr>
          </a:p>
          <a:p>
            <a:pPr indent="-222250" lvl="0" marL="1066800" marR="0" rtl="0" algn="l">
              <a:lnSpc>
                <a:spcPct val="100000"/>
              </a:lnSpc>
              <a:spcBef>
                <a:spcPts val="0"/>
              </a:spcBef>
              <a:spcAft>
                <a:spcPts val="0"/>
              </a:spcAft>
              <a:buClr>
                <a:schemeClr val="dk1"/>
              </a:buClr>
              <a:buSzPts val="1500"/>
              <a:buFont typeface="Noto Sans Symbols"/>
              <a:buChar char="❖"/>
            </a:pPr>
            <a:r>
              <a:rPr lang="en" sz="1500">
                <a:solidFill>
                  <a:schemeClr val="dk1"/>
                </a:solidFill>
                <a:latin typeface="Garamond"/>
                <a:ea typeface="Garamond"/>
                <a:cs typeface="Garamond"/>
                <a:sym typeface="Garamond"/>
              </a:rPr>
              <a:t>Does this mean that Farook’s should also be valued at</a:t>
            </a:r>
            <a:endParaRPr sz="1500">
              <a:solidFill>
                <a:schemeClr val="dk1"/>
              </a:solidFill>
              <a:latin typeface="Garamond"/>
              <a:ea typeface="Garamond"/>
              <a:cs typeface="Garamond"/>
              <a:sym typeface="Garamond"/>
            </a:endParaRPr>
          </a:p>
          <a:p>
            <a:pPr indent="0" lvl="0" marL="1066800" marR="0" rtl="0" algn="l">
              <a:lnSpc>
                <a:spcPct val="120000"/>
              </a:lnSpc>
              <a:spcBef>
                <a:spcPts val="0"/>
              </a:spcBef>
              <a:spcAft>
                <a:spcPts val="0"/>
              </a:spcAft>
              <a:buNone/>
            </a:pPr>
            <a:r>
              <a:rPr lang="en" sz="1500">
                <a:solidFill>
                  <a:schemeClr val="dk1"/>
                </a:solidFill>
                <a:latin typeface="Garamond"/>
                <a:ea typeface="Garamond"/>
                <a:cs typeface="Garamond"/>
                <a:sym typeface="Garamond"/>
              </a:rPr>
              <a:t>$100,000?</a:t>
            </a:r>
            <a:endParaRPr sz="1500">
              <a:solidFill>
                <a:schemeClr val="dk1"/>
              </a:solidFill>
              <a:latin typeface="Garamond"/>
              <a:ea typeface="Garamond"/>
              <a:cs typeface="Garamond"/>
              <a:sym typeface="Garamond"/>
            </a:endParaRPr>
          </a:p>
          <a:p>
            <a:pPr indent="-222250" lvl="1" marL="1409700" marR="0" rtl="0" algn="l">
              <a:lnSpc>
                <a:spcPct val="120000"/>
              </a:lnSpc>
              <a:spcBef>
                <a:spcPts val="0"/>
              </a:spcBef>
              <a:spcAft>
                <a:spcPts val="0"/>
              </a:spcAft>
              <a:buClr>
                <a:schemeClr val="dk1"/>
              </a:buClr>
              <a:buSzPts val="1500"/>
              <a:buFont typeface="Arial"/>
              <a:buChar char="•"/>
            </a:pPr>
            <a:r>
              <a:rPr b="0" i="0" lang="en" sz="1500" u="none" cap="none" strike="noStrike">
                <a:solidFill>
                  <a:schemeClr val="dk1"/>
                </a:solidFill>
                <a:latin typeface="Garamond"/>
                <a:ea typeface="Garamond"/>
                <a:cs typeface="Garamond"/>
                <a:sym typeface="Garamond"/>
              </a:rPr>
              <a:t>If</a:t>
            </a:r>
            <a:r>
              <a:rPr lang="en" sz="1500">
                <a:solidFill>
                  <a:schemeClr val="dk1"/>
                </a:solidFill>
                <a:latin typeface="Garamond"/>
                <a:ea typeface="Garamond"/>
                <a:cs typeface="Garamond"/>
                <a:sym typeface="Garamond"/>
              </a:rPr>
              <a:t> </a:t>
            </a:r>
            <a:r>
              <a:rPr b="0" i="0" lang="en" sz="1500" u="none" cap="none" strike="noStrike">
                <a:solidFill>
                  <a:schemeClr val="dk1"/>
                </a:solidFill>
                <a:latin typeface="Garamond"/>
                <a:ea typeface="Garamond"/>
                <a:cs typeface="Garamond"/>
                <a:sym typeface="Garamond"/>
              </a:rPr>
              <a:t>not, what are we missing?</a:t>
            </a:r>
            <a:endParaRPr sz="600"/>
          </a:p>
        </p:txBody>
      </p:sp>
      <p:sp>
        <p:nvSpPr>
          <p:cNvPr id="431" name="Google Shape;431;p55"/>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29"/>
          <p:cNvGrpSpPr/>
          <p:nvPr/>
        </p:nvGrpSpPr>
        <p:grpSpPr>
          <a:xfrm>
            <a:off x="112000" y="99421"/>
            <a:ext cx="5432368" cy="1516465"/>
            <a:chOff x="246244" y="218604"/>
            <a:chExt cx="11943665" cy="3334351"/>
          </a:xfrm>
        </p:grpSpPr>
        <p:sp>
          <p:nvSpPr>
            <p:cNvPr id="152" name="Google Shape;152;p29"/>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153" name="Google Shape;153;p29"/>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154" name="Google Shape;154;p29"/>
          <p:cNvSpPr txBox="1"/>
          <p:nvPr/>
        </p:nvSpPr>
        <p:spPr>
          <a:xfrm>
            <a:off x="1337143" y="773660"/>
            <a:ext cx="6468600" cy="36369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What is an option?</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Options </a:t>
            </a:r>
            <a:r>
              <a:rPr lang="en" sz="1300">
                <a:solidFill>
                  <a:schemeClr val="dk1"/>
                </a:solidFill>
                <a:latin typeface="Garamond"/>
                <a:ea typeface="Garamond"/>
                <a:cs typeface="Garamond"/>
                <a:sym typeface="Garamond"/>
              </a:rPr>
              <a:t>are contracts between two traders who agree to certain conditions under which they are allowed/required to buy/sell stock over a prearranged </a:t>
            </a:r>
            <a:r>
              <a:rPr lang="en" sz="1300">
                <a:solidFill>
                  <a:schemeClr val="dk1"/>
                </a:solidFill>
                <a:latin typeface="Garamond"/>
                <a:ea typeface="Garamond"/>
                <a:cs typeface="Garamond"/>
                <a:sym typeface="Garamond"/>
              </a:rPr>
              <a:t>time frame</a:t>
            </a:r>
            <a:r>
              <a:rPr lang="en" sz="1300">
                <a:solidFill>
                  <a:schemeClr val="dk1"/>
                </a:solidFill>
                <a:latin typeface="Garamond"/>
                <a:ea typeface="Garamond"/>
                <a:cs typeface="Garamond"/>
                <a:sym typeface="Garamond"/>
              </a:rPr>
              <a:t>. These contracts are exchange traded </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400"/>
              <a:buFont typeface="Noto Sans Symbols"/>
              <a:buNone/>
            </a:pPr>
            <a:r>
              <a:t/>
            </a:r>
            <a:endParaRPr sz="1400">
              <a:solidFill>
                <a:schemeClr val="dk1"/>
              </a:solidFill>
              <a:latin typeface="Garamond"/>
              <a:ea typeface="Garamond"/>
              <a:cs typeface="Garamond"/>
              <a:sym typeface="Garamond"/>
            </a:endParaRPr>
          </a:p>
          <a:p>
            <a:pPr indent="-209550" lvl="0" marL="1054100" marR="7366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Calls </a:t>
            </a:r>
            <a:r>
              <a:rPr lang="en" sz="1300">
                <a:solidFill>
                  <a:schemeClr val="dk1"/>
                </a:solidFill>
                <a:latin typeface="Garamond"/>
                <a:ea typeface="Garamond"/>
                <a:cs typeface="Garamond"/>
                <a:sym typeface="Garamond"/>
              </a:rPr>
              <a:t>are agreements where the buyer has the right but not the obligation to buy a security at a specific strike price, as such the seller is required to sell the security to the buyer at that price if the buyer exercises their rights under the option agreement</a:t>
            </a:r>
            <a:endParaRPr sz="600"/>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Puts </a:t>
            </a:r>
            <a:r>
              <a:rPr lang="en" sz="1300">
                <a:solidFill>
                  <a:schemeClr val="dk1"/>
                </a:solidFill>
                <a:latin typeface="Garamond"/>
                <a:ea typeface="Garamond"/>
                <a:cs typeface="Garamond"/>
                <a:sym typeface="Garamond"/>
              </a:rPr>
              <a:t>are agreements where the buyer has the right but not the obligation to sell a security at a specific strike price, as such the seller is required to buy the security from the buyer at that price if the buyer exercises their rights under the option agreement</a:t>
            </a:r>
            <a:endParaRPr sz="1300">
              <a:solidFill>
                <a:schemeClr val="dk1"/>
              </a:solidFill>
              <a:latin typeface="Garamond"/>
              <a:ea typeface="Garamond"/>
              <a:cs typeface="Garamond"/>
              <a:sym typeface="Garamond"/>
            </a:endParaRPr>
          </a:p>
        </p:txBody>
      </p:sp>
      <p:sp>
        <p:nvSpPr>
          <p:cNvPr id="155" name="Google Shape;155;p29"/>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grpSp>
        <p:nvGrpSpPr>
          <p:cNvPr id="436" name="Google Shape;436;p56"/>
          <p:cNvGrpSpPr/>
          <p:nvPr/>
        </p:nvGrpSpPr>
        <p:grpSpPr>
          <a:xfrm>
            <a:off x="2889" y="0"/>
            <a:ext cx="9144000" cy="5142495"/>
            <a:chOff x="12701" y="0"/>
            <a:chExt cx="20104099" cy="11307140"/>
          </a:xfrm>
        </p:grpSpPr>
        <p:pic>
          <p:nvPicPr>
            <p:cNvPr id="437" name="Google Shape;437;p56"/>
            <p:cNvPicPr preferRelativeResize="0"/>
            <p:nvPr/>
          </p:nvPicPr>
          <p:blipFill rotWithShape="1">
            <a:blip r:embed="rId3">
              <a:alphaModFix/>
            </a:blip>
            <a:srcRect b="0" l="0" r="0" t="0"/>
            <a:stretch/>
          </p:blipFill>
          <p:spPr>
            <a:xfrm>
              <a:off x="12701" y="0"/>
              <a:ext cx="20104099" cy="11307140"/>
            </a:xfrm>
            <a:prstGeom prst="rect">
              <a:avLst/>
            </a:prstGeom>
            <a:noFill/>
            <a:ln>
              <a:noFill/>
            </a:ln>
          </p:spPr>
        </p:pic>
        <p:pic>
          <p:nvPicPr>
            <p:cNvPr id="438" name="Google Shape;438;p56"/>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439" name="Google Shape;439;p56"/>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440" name="Google Shape;440;p56"/>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441" name="Google Shape;441;p56"/>
          <p:cNvSpPr txBox="1"/>
          <p:nvPr/>
        </p:nvSpPr>
        <p:spPr>
          <a:xfrm>
            <a:off x="1291886" y="773660"/>
            <a:ext cx="6468600" cy="32910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2300">
                <a:solidFill>
                  <a:srgbClr val="242424"/>
                </a:solidFill>
                <a:latin typeface="Garamond"/>
                <a:ea typeface="Garamond"/>
                <a:cs typeface="Garamond"/>
                <a:sym typeface="Garamond"/>
              </a:rPr>
              <a:t>Earnings!</a:t>
            </a:r>
            <a:endParaRPr sz="2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500">
              <a:solidFill>
                <a:schemeClr val="dk1"/>
              </a:solidFill>
              <a:latin typeface="Garamond"/>
              <a:ea typeface="Garamond"/>
              <a:cs typeface="Garamond"/>
              <a:sym typeface="Garamond"/>
            </a:endParaRPr>
          </a:p>
          <a:p>
            <a:pPr indent="-222250" lvl="0" marL="1066800" marR="774700" rtl="0" algn="l">
              <a:lnSpc>
                <a:spcPct val="100000"/>
              </a:lnSpc>
              <a:spcBef>
                <a:spcPts val="1900"/>
              </a:spcBef>
              <a:spcAft>
                <a:spcPts val="0"/>
              </a:spcAft>
              <a:buClr>
                <a:schemeClr val="dk1"/>
              </a:buClr>
              <a:buSzPts val="1500"/>
              <a:buFont typeface="Noto Sans Symbols"/>
              <a:buChar char="❖"/>
            </a:pPr>
            <a:r>
              <a:rPr lang="en" sz="1500">
                <a:solidFill>
                  <a:schemeClr val="dk1"/>
                </a:solidFill>
                <a:latin typeface="Garamond"/>
                <a:ea typeface="Garamond"/>
                <a:cs typeface="Garamond"/>
                <a:sym typeface="Garamond"/>
              </a:rPr>
              <a:t>Companies from the same industry can have different levels of  profitability that we need to consider</a:t>
            </a:r>
            <a:endParaRPr sz="600"/>
          </a:p>
          <a:p>
            <a:pPr indent="0" lvl="0" marL="0" marR="0" rtl="0" algn="l">
              <a:lnSpc>
                <a:spcPct val="100000"/>
              </a:lnSpc>
              <a:spcBef>
                <a:spcPts val="0"/>
              </a:spcBef>
              <a:spcAft>
                <a:spcPts val="0"/>
              </a:spcAft>
              <a:buClr>
                <a:schemeClr val="dk1"/>
              </a:buClr>
              <a:buSzPts val="1600"/>
              <a:buFont typeface="Noto Sans Symbols"/>
              <a:buNone/>
            </a:pPr>
            <a:r>
              <a:t/>
            </a:r>
            <a:endParaRPr sz="1600">
              <a:solidFill>
                <a:schemeClr val="dk1"/>
              </a:solidFill>
              <a:latin typeface="Garamond"/>
              <a:ea typeface="Garamond"/>
              <a:cs typeface="Garamond"/>
              <a:sym typeface="Garamond"/>
            </a:endParaRPr>
          </a:p>
          <a:p>
            <a:pPr indent="-222250" lvl="0" marL="1066800" marR="571500" rtl="0" algn="l">
              <a:lnSpc>
                <a:spcPct val="100000"/>
              </a:lnSpc>
              <a:spcBef>
                <a:spcPts val="0"/>
              </a:spcBef>
              <a:spcAft>
                <a:spcPts val="0"/>
              </a:spcAft>
              <a:buClr>
                <a:schemeClr val="dk1"/>
              </a:buClr>
              <a:buSzPts val="1500"/>
              <a:buFont typeface="Noto Sans Symbols"/>
              <a:buChar char="❖"/>
            </a:pPr>
            <a:r>
              <a:rPr lang="en" sz="1500">
                <a:solidFill>
                  <a:schemeClr val="dk1"/>
                </a:solidFill>
                <a:latin typeface="Garamond"/>
                <a:ea typeface="Garamond"/>
                <a:cs typeface="Garamond"/>
                <a:sym typeface="Garamond"/>
              </a:rPr>
              <a:t>If Halal Cart A makes $10,000 of earnings, and Farook’s makes $50,000, but they are both valued at $100,000 – is this fair?</a:t>
            </a:r>
            <a:endParaRPr sz="600"/>
          </a:p>
          <a:p>
            <a:pPr indent="-222250" lvl="1" marL="1409700" marR="0" rtl="0" algn="l">
              <a:lnSpc>
                <a:spcPct val="119818"/>
              </a:lnSpc>
              <a:spcBef>
                <a:spcPts val="0"/>
              </a:spcBef>
              <a:spcAft>
                <a:spcPts val="0"/>
              </a:spcAft>
              <a:buClr>
                <a:schemeClr val="dk1"/>
              </a:buClr>
              <a:buSzPts val="1500"/>
              <a:buFont typeface="Noto Sans Symbols"/>
              <a:buChar char="▪"/>
            </a:pPr>
            <a:r>
              <a:rPr b="0" i="0" lang="en" sz="1500" u="none" cap="none" strike="noStrike">
                <a:solidFill>
                  <a:schemeClr val="dk1"/>
                </a:solidFill>
                <a:latin typeface="Garamond"/>
                <a:ea typeface="Garamond"/>
                <a:cs typeface="Garamond"/>
                <a:sym typeface="Garamond"/>
              </a:rPr>
              <a:t>Just based on this, which one would you rather invest in?</a:t>
            </a:r>
            <a:endParaRPr b="0" i="0" sz="1500" u="none" cap="none" strike="noStrike">
              <a:solidFill>
                <a:schemeClr val="dk1"/>
              </a:solidFill>
              <a:latin typeface="Garamond"/>
              <a:ea typeface="Garamond"/>
              <a:cs typeface="Garamond"/>
              <a:sym typeface="Garamond"/>
            </a:endParaRPr>
          </a:p>
          <a:p>
            <a:pPr indent="-222250" lvl="1" marL="1409700" marR="0" rtl="0" algn="l">
              <a:lnSpc>
                <a:spcPct val="119818"/>
              </a:lnSpc>
              <a:spcBef>
                <a:spcPts val="0"/>
              </a:spcBef>
              <a:spcAft>
                <a:spcPts val="0"/>
              </a:spcAft>
              <a:buClr>
                <a:schemeClr val="dk1"/>
              </a:buClr>
              <a:buSzPts val="1500"/>
              <a:buFont typeface="Noto Sans Symbols"/>
              <a:buChar char="▪"/>
            </a:pPr>
            <a:r>
              <a:rPr b="0" i="0" lang="en" sz="1500" u="none" cap="none" strike="noStrike">
                <a:solidFill>
                  <a:schemeClr val="dk1"/>
                </a:solidFill>
                <a:latin typeface="Garamond"/>
                <a:ea typeface="Garamond"/>
                <a:cs typeface="Garamond"/>
                <a:sym typeface="Garamond"/>
              </a:rPr>
              <a:t>Why do you think we can see such a drastic difference between   two companies in the same industry?</a:t>
            </a:r>
            <a:endParaRPr b="0" i="0" sz="1500" u="none" cap="none" strike="noStrike">
              <a:solidFill>
                <a:schemeClr val="dk1"/>
              </a:solidFill>
              <a:latin typeface="Garamond"/>
              <a:ea typeface="Garamond"/>
              <a:cs typeface="Garamond"/>
              <a:sym typeface="Garamond"/>
            </a:endParaRPr>
          </a:p>
        </p:txBody>
      </p:sp>
      <p:sp>
        <p:nvSpPr>
          <p:cNvPr id="442" name="Google Shape;442;p56"/>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57"/>
          <p:cNvGrpSpPr/>
          <p:nvPr/>
        </p:nvGrpSpPr>
        <p:grpSpPr>
          <a:xfrm>
            <a:off x="0" y="0"/>
            <a:ext cx="9144000" cy="5142495"/>
            <a:chOff x="0" y="0"/>
            <a:chExt cx="20104099" cy="11307140"/>
          </a:xfrm>
        </p:grpSpPr>
        <p:pic>
          <p:nvPicPr>
            <p:cNvPr id="448" name="Google Shape;448;p57"/>
            <p:cNvPicPr preferRelativeResize="0"/>
            <p:nvPr/>
          </p:nvPicPr>
          <p:blipFill rotWithShape="1">
            <a:blip r:embed="rId3">
              <a:alphaModFix/>
            </a:blip>
            <a:srcRect b="0" l="0" r="0" t="0"/>
            <a:stretch/>
          </p:blipFill>
          <p:spPr>
            <a:xfrm>
              <a:off x="0" y="0"/>
              <a:ext cx="20104099" cy="11307140"/>
            </a:xfrm>
            <a:prstGeom prst="rect">
              <a:avLst/>
            </a:prstGeom>
            <a:noFill/>
            <a:ln>
              <a:noFill/>
            </a:ln>
          </p:spPr>
        </p:pic>
        <p:pic>
          <p:nvPicPr>
            <p:cNvPr id="449" name="Google Shape;449;p57"/>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450" name="Google Shape;450;p57"/>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451" name="Google Shape;451;p57"/>
          <p:cNvSpPr txBox="1"/>
          <p:nvPr>
            <p:ph type="title"/>
          </p:nvPr>
        </p:nvSpPr>
        <p:spPr>
          <a:xfrm>
            <a:off x="2388667" y="1100908"/>
            <a:ext cx="4359141" cy="354644"/>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a:solidFill>
                  <a:srgbClr val="242424"/>
                </a:solidFill>
              </a:rPr>
              <a:t>What	is	a	Valuation	Multiple?</a:t>
            </a:r>
            <a:endParaRPr/>
          </a:p>
        </p:txBody>
      </p:sp>
      <p:sp>
        <p:nvSpPr>
          <p:cNvPr id="452" name="Google Shape;452;p57"/>
          <p:cNvSpPr/>
          <p:nvPr/>
        </p:nvSpPr>
        <p:spPr>
          <a:xfrm>
            <a:off x="3622857" y="1615886"/>
            <a:ext cx="1921511"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453" name="Google Shape;453;p57"/>
          <p:cNvSpPr txBox="1"/>
          <p:nvPr>
            <p:ph idx="1" type="body"/>
          </p:nvPr>
        </p:nvSpPr>
        <p:spPr>
          <a:xfrm>
            <a:off x="2057372" y="2042204"/>
            <a:ext cx="5029200" cy="1821900"/>
          </a:xfrm>
          <a:prstGeom prst="rect">
            <a:avLst/>
          </a:prstGeom>
          <a:noFill/>
          <a:ln>
            <a:noFill/>
          </a:ln>
        </p:spPr>
        <p:txBody>
          <a:bodyPr anchorCtr="0" anchor="t" bIns="0" lIns="0" spcFirstLastPara="1" rIns="0" wrap="square" tIns="6050">
            <a:spAutoFit/>
          </a:bodyPr>
          <a:lstStyle/>
          <a:p>
            <a:pPr indent="-209550" lvl="0" marL="342900" rtl="0" algn="l">
              <a:lnSpc>
                <a:spcPct val="120000"/>
              </a:lnSpc>
              <a:spcBef>
                <a:spcPts val="0"/>
              </a:spcBef>
              <a:spcAft>
                <a:spcPts val="0"/>
              </a:spcAft>
              <a:buClr>
                <a:schemeClr val="dk1"/>
              </a:buClr>
              <a:buSzPts val="1500"/>
              <a:buFont typeface="Noto Sans Symbols"/>
              <a:buChar char="❖"/>
            </a:pPr>
            <a:r>
              <a:rPr lang="en"/>
              <a:t>A ratio of A/B</a:t>
            </a:r>
            <a:endParaRPr/>
          </a:p>
          <a:p>
            <a:pPr indent="-209550" lvl="1" marL="685800" rtl="0" algn="l">
              <a:lnSpc>
                <a:spcPct val="120000"/>
              </a:lnSpc>
              <a:spcBef>
                <a:spcPts val="0"/>
              </a:spcBef>
              <a:spcAft>
                <a:spcPts val="0"/>
              </a:spcAft>
              <a:buSzPts val="1500"/>
              <a:buFont typeface="Arial"/>
              <a:buChar char="•"/>
            </a:pPr>
            <a:r>
              <a:rPr lang="en" sz="1500">
                <a:latin typeface="Garamond"/>
                <a:ea typeface="Garamond"/>
                <a:cs typeface="Garamond"/>
                <a:sym typeface="Garamond"/>
              </a:rPr>
              <a:t>A is usually defined as price or value of the  business</a:t>
            </a:r>
            <a:endParaRPr sz="1500">
              <a:latin typeface="Garamond"/>
              <a:ea typeface="Garamond"/>
              <a:cs typeface="Garamond"/>
              <a:sym typeface="Garamond"/>
            </a:endParaRPr>
          </a:p>
          <a:p>
            <a:pPr indent="-209550" lvl="1" marL="685800" rtl="0" algn="l">
              <a:lnSpc>
                <a:spcPct val="119818"/>
              </a:lnSpc>
              <a:spcBef>
                <a:spcPts val="0"/>
              </a:spcBef>
              <a:spcAft>
                <a:spcPts val="0"/>
              </a:spcAft>
              <a:buSzPts val="1500"/>
              <a:buFont typeface="Arial"/>
              <a:buChar char="•"/>
            </a:pPr>
            <a:r>
              <a:rPr lang="en" sz="1500">
                <a:latin typeface="Garamond"/>
                <a:ea typeface="Garamond"/>
                <a:cs typeface="Garamond"/>
                <a:sym typeface="Garamond"/>
              </a:rPr>
              <a:t>B is a financial metric of the company (Revenue, Earnings,</a:t>
            </a:r>
            <a:endParaRPr sz="1500">
              <a:latin typeface="Garamond"/>
              <a:ea typeface="Garamond"/>
              <a:cs typeface="Garamond"/>
              <a:sym typeface="Garamond"/>
            </a:endParaRPr>
          </a:p>
          <a:p>
            <a:pPr indent="0" lvl="0" marL="685800" rtl="0" algn="l">
              <a:lnSpc>
                <a:spcPct val="120000"/>
              </a:lnSpc>
              <a:spcBef>
                <a:spcPts val="0"/>
              </a:spcBef>
              <a:spcAft>
                <a:spcPts val="0"/>
              </a:spcAft>
              <a:buNone/>
            </a:pPr>
            <a:r>
              <a:rPr lang="en"/>
              <a:t>etc…)</a:t>
            </a:r>
            <a:endParaRPr/>
          </a:p>
          <a:p>
            <a:pPr indent="0" lvl="0" marL="127000" rtl="0" algn="l">
              <a:lnSpc>
                <a:spcPct val="100000"/>
              </a:lnSpc>
              <a:spcBef>
                <a:spcPts val="0"/>
              </a:spcBef>
              <a:spcAft>
                <a:spcPts val="0"/>
              </a:spcAft>
              <a:buNone/>
            </a:pPr>
            <a:r>
              <a:t/>
            </a:r>
            <a:endParaRPr sz="1600"/>
          </a:p>
          <a:p>
            <a:pPr indent="-209550" lvl="0" marL="342900" marR="0" rtl="0" algn="l">
              <a:lnSpc>
                <a:spcPct val="100000"/>
              </a:lnSpc>
              <a:spcBef>
                <a:spcPts val="0"/>
              </a:spcBef>
              <a:spcAft>
                <a:spcPts val="0"/>
              </a:spcAft>
              <a:buClr>
                <a:schemeClr val="dk1"/>
              </a:buClr>
              <a:buSzPts val="1500"/>
              <a:buFont typeface="Noto Sans Symbols"/>
              <a:buChar char="❖"/>
            </a:pPr>
            <a:r>
              <a:rPr lang="en"/>
              <a:t>Price / Net Earnings (P/E Ratio) is the most well-known  multiple, but another valuation multiple is much more common</a:t>
            </a:r>
            <a:endParaRPr/>
          </a:p>
        </p:txBody>
      </p:sp>
      <p:sp>
        <p:nvSpPr>
          <p:cNvPr id="454" name="Google Shape;454;p57"/>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grpSp>
        <p:nvGrpSpPr>
          <p:cNvPr id="459" name="Google Shape;459;p58"/>
          <p:cNvGrpSpPr/>
          <p:nvPr/>
        </p:nvGrpSpPr>
        <p:grpSpPr>
          <a:xfrm>
            <a:off x="0" y="3435"/>
            <a:ext cx="9144000" cy="5139059"/>
            <a:chOff x="0" y="7552"/>
            <a:chExt cx="20104099" cy="11299586"/>
          </a:xfrm>
        </p:grpSpPr>
        <p:pic>
          <p:nvPicPr>
            <p:cNvPr id="460" name="Google Shape;460;p58"/>
            <p:cNvPicPr preferRelativeResize="0"/>
            <p:nvPr/>
          </p:nvPicPr>
          <p:blipFill rotWithShape="1">
            <a:blip r:embed="rId3">
              <a:alphaModFix/>
            </a:blip>
            <a:srcRect b="0" l="0" r="0" t="0"/>
            <a:stretch/>
          </p:blipFill>
          <p:spPr>
            <a:xfrm>
              <a:off x="0" y="7552"/>
              <a:ext cx="20104099" cy="11299586"/>
            </a:xfrm>
            <a:prstGeom prst="rect">
              <a:avLst/>
            </a:prstGeom>
            <a:noFill/>
            <a:ln>
              <a:noFill/>
            </a:ln>
          </p:spPr>
        </p:pic>
        <p:sp>
          <p:nvSpPr>
            <p:cNvPr id="461" name="Google Shape;461;p58"/>
            <p:cNvSpPr/>
            <p:nvPr/>
          </p:nvSpPr>
          <p:spPr>
            <a:xfrm>
              <a:off x="2939857" y="1701097"/>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462" name="Google Shape;462;p58"/>
          <p:cNvSpPr txBox="1"/>
          <p:nvPr>
            <p:ph type="title"/>
          </p:nvPr>
        </p:nvSpPr>
        <p:spPr>
          <a:xfrm>
            <a:off x="3627095" y="1100908"/>
            <a:ext cx="1888296" cy="354644"/>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a:t>EV/ EBITDA</a:t>
            </a:r>
            <a:endParaRPr/>
          </a:p>
        </p:txBody>
      </p:sp>
      <p:grpSp>
        <p:nvGrpSpPr>
          <p:cNvPr id="463" name="Google Shape;463;p58"/>
          <p:cNvGrpSpPr/>
          <p:nvPr/>
        </p:nvGrpSpPr>
        <p:grpSpPr>
          <a:xfrm>
            <a:off x="112000" y="99421"/>
            <a:ext cx="5432368" cy="1516465"/>
            <a:chOff x="246244" y="218604"/>
            <a:chExt cx="11943664" cy="3334351"/>
          </a:xfrm>
        </p:grpSpPr>
        <p:sp>
          <p:nvSpPr>
            <p:cNvPr id="464" name="Google Shape;464;p58"/>
            <p:cNvSpPr/>
            <p:nvPr/>
          </p:nvSpPr>
          <p:spPr>
            <a:xfrm>
              <a:off x="7965253"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465" name="Google Shape;465;p58"/>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grpSp>
      <p:sp>
        <p:nvSpPr>
          <p:cNvPr id="466" name="Google Shape;466;p58"/>
          <p:cNvSpPr txBox="1"/>
          <p:nvPr/>
        </p:nvSpPr>
        <p:spPr>
          <a:xfrm>
            <a:off x="2229143" y="1841075"/>
            <a:ext cx="4195800" cy="2242500"/>
          </a:xfrm>
          <a:prstGeom prst="rect">
            <a:avLst/>
          </a:prstGeom>
          <a:noFill/>
          <a:ln>
            <a:noFill/>
          </a:ln>
        </p:spPr>
        <p:txBody>
          <a:bodyPr anchorCtr="0" anchor="t" bIns="0" lIns="0" spcFirstLastPara="1" rIns="0" wrap="square" tIns="6925">
            <a:spAutoFit/>
          </a:bodyPr>
          <a:lstStyle/>
          <a:p>
            <a:pPr indent="-209550" lvl="0" marL="215900" marR="0" rtl="0" algn="l">
              <a:lnSpc>
                <a:spcPct val="100000"/>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One of the most used multiples in relative valuation</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400"/>
              <a:buFont typeface="Noto Sans Symbols"/>
              <a:buNone/>
            </a:pPr>
            <a:r>
              <a:t/>
            </a:r>
            <a:endParaRPr sz="1400">
              <a:solidFill>
                <a:schemeClr val="dk1"/>
              </a:solidFill>
              <a:latin typeface="Garamond"/>
              <a:ea typeface="Garamond"/>
              <a:cs typeface="Garamond"/>
              <a:sym typeface="Garamond"/>
            </a:endParaRPr>
          </a:p>
          <a:p>
            <a:pPr indent="-209550" lvl="0" marL="215900" marR="0" rtl="0" algn="l">
              <a:lnSpc>
                <a:spcPct val="100000"/>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Numerator: </a:t>
            </a:r>
            <a:r>
              <a:rPr b="1" lang="en" sz="1300">
                <a:solidFill>
                  <a:schemeClr val="dk1"/>
                </a:solidFill>
                <a:latin typeface="Garamond"/>
                <a:ea typeface="Garamond"/>
                <a:cs typeface="Garamond"/>
                <a:sym typeface="Garamond"/>
              </a:rPr>
              <a:t>Enterprise Value</a:t>
            </a:r>
            <a:endParaRPr sz="1300">
              <a:solidFill>
                <a:schemeClr val="dk1"/>
              </a:solidFill>
              <a:latin typeface="Garamond"/>
              <a:ea typeface="Garamond"/>
              <a:cs typeface="Garamond"/>
              <a:sym typeface="Garamond"/>
            </a:endParaRPr>
          </a:p>
          <a:p>
            <a:pPr indent="-209550" lvl="1" marL="558800" marR="0" rtl="0" algn="l">
              <a:lnSpc>
                <a:spcPct val="100000"/>
              </a:lnSpc>
              <a:spcBef>
                <a:spcPts val="0"/>
              </a:spcBef>
              <a:spcAft>
                <a:spcPts val="0"/>
              </a:spcAft>
              <a:buClr>
                <a:schemeClr val="dk1"/>
              </a:buClr>
              <a:buSzPts val="1300"/>
              <a:buFont typeface="Noto Sans Symbols"/>
              <a:buChar char="▪"/>
            </a:pPr>
            <a:r>
              <a:rPr b="0" i="0" lang="en" sz="1300" u="none" cap="none" strike="noStrike">
                <a:solidFill>
                  <a:schemeClr val="dk1"/>
                </a:solidFill>
                <a:latin typeface="Garamond"/>
                <a:ea typeface="Garamond"/>
                <a:cs typeface="Garamond"/>
                <a:sym typeface="Garamond"/>
              </a:rPr>
              <a:t>Value of</a:t>
            </a:r>
            <a:r>
              <a:rPr lang="en" sz="1300">
                <a:solidFill>
                  <a:schemeClr val="dk1"/>
                </a:solidFill>
                <a:latin typeface="Garamond"/>
                <a:ea typeface="Garamond"/>
                <a:cs typeface="Garamond"/>
                <a:sym typeface="Garamond"/>
              </a:rPr>
              <a:t> </a:t>
            </a:r>
            <a:r>
              <a:rPr b="0" i="0" lang="en" sz="1300" u="none" cap="none" strike="noStrike">
                <a:solidFill>
                  <a:schemeClr val="dk1"/>
                </a:solidFill>
                <a:latin typeface="Garamond"/>
                <a:ea typeface="Garamond"/>
                <a:cs typeface="Garamond"/>
                <a:sym typeface="Garamond"/>
              </a:rPr>
              <a:t>the core operating assets of</a:t>
            </a:r>
            <a:r>
              <a:rPr lang="en" sz="1300">
                <a:solidFill>
                  <a:schemeClr val="dk1"/>
                </a:solidFill>
                <a:latin typeface="Garamond"/>
                <a:ea typeface="Garamond"/>
                <a:cs typeface="Garamond"/>
                <a:sym typeface="Garamond"/>
              </a:rPr>
              <a:t> </a:t>
            </a:r>
            <a:r>
              <a:rPr b="0" i="0" lang="en" sz="1300" u="none" cap="none" strike="noStrike">
                <a:solidFill>
                  <a:schemeClr val="dk1"/>
                </a:solidFill>
                <a:latin typeface="Garamond"/>
                <a:ea typeface="Garamond"/>
                <a:cs typeface="Garamond"/>
                <a:sym typeface="Garamond"/>
              </a:rPr>
              <a:t>the business</a:t>
            </a:r>
            <a:endParaRPr b="0" i="0" sz="1300" u="none" cap="none" strike="noStrike">
              <a:solidFill>
                <a:schemeClr val="dk1"/>
              </a:solidFill>
              <a:latin typeface="Garamond"/>
              <a:ea typeface="Garamond"/>
              <a:cs typeface="Garamond"/>
              <a:sym typeface="Garamond"/>
            </a:endParaRPr>
          </a:p>
          <a:p>
            <a:pPr indent="-209550" lvl="1" marL="558800" marR="0" rtl="0" algn="l">
              <a:lnSpc>
                <a:spcPct val="100000"/>
              </a:lnSpc>
              <a:spcBef>
                <a:spcPts val="0"/>
              </a:spcBef>
              <a:spcAft>
                <a:spcPts val="0"/>
              </a:spcAft>
              <a:buClr>
                <a:schemeClr val="dk1"/>
              </a:buClr>
              <a:buSzPts val="1300"/>
              <a:buFont typeface="Noto Sans Symbols"/>
              <a:buChar char="▪"/>
            </a:pPr>
            <a:r>
              <a:rPr b="0" i="0" lang="en" sz="1300" u="none" cap="none" strike="noStrike">
                <a:solidFill>
                  <a:schemeClr val="dk1"/>
                </a:solidFill>
                <a:latin typeface="Garamond"/>
                <a:ea typeface="Garamond"/>
                <a:cs typeface="Garamond"/>
                <a:sym typeface="Garamond"/>
              </a:rPr>
              <a:t>EV = Equity Value + Debt – Cash</a:t>
            </a:r>
            <a:endParaRPr sz="600"/>
          </a:p>
          <a:p>
            <a:pPr indent="-209550" lvl="2" marL="901700" marR="0" rtl="0" algn="l">
              <a:lnSpc>
                <a:spcPct val="100600"/>
              </a:lnSpc>
              <a:spcBef>
                <a:spcPts val="0"/>
              </a:spcBef>
              <a:spcAft>
                <a:spcPts val="0"/>
              </a:spcAft>
              <a:buClr>
                <a:schemeClr val="dk1"/>
              </a:buClr>
              <a:buSzPts val="1300"/>
              <a:buFont typeface="Arial"/>
              <a:buChar char="•"/>
            </a:pPr>
            <a:r>
              <a:rPr b="0" i="0" lang="en" sz="1300" u="none" cap="none" strike="noStrike">
                <a:solidFill>
                  <a:schemeClr val="dk1"/>
                </a:solidFill>
                <a:latin typeface="Garamond"/>
                <a:ea typeface="Garamond"/>
                <a:cs typeface="Garamond"/>
                <a:sym typeface="Garamond"/>
              </a:rPr>
              <a:t>Considers both the debt and equity investors of	a  business</a:t>
            </a:r>
            <a:endParaRPr b="0" i="0" sz="1300" u="none" cap="none" strike="noStrike">
              <a:solidFill>
                <a:schemeClr val="dk1"/>
              </a:solidFill>
              <a:latin typeface="Garamond"/>
              <a:ea typeface="Garamond"/>
              <a:cs typeface="Garamond"/>
              <a:sym typeface="Garamond"/>
            </a:endParaRPr>
          </a:p>
          <a:p>
            <a:pPr indent="0" lvl="2" marL="4191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Garamond"/>
              <a:ea typeface="Garamond"/>
              <a:cs typeface="Garamond"/>
              <a:sym typeface="Garamond"/>
            </a:endParaRPr>
          </a:p>
          <a:p>
            <a:pPr indent="-209550" lvl="0" marL="215900" marR="0" rtl="0" algn="l">
              <a:lnSpc>
                <a:spcPct val="100000"/>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Denominator: </a:t>
            </a:r>
            <a:r>
              <a:rPr b="1" lang="en" sz="1300">
                <a:solidFill>
                  <a:schemeClr val="dk1"/>
                </a:solidFill>
                <a:latin typeface="Garamond"/>
                <a:ea typeface="Garamond"/>
                <a:cs typeface="Garamond"/>
                <a:sym typeface="Garamond"/>
              </a:rPr>
              <a:t>EBITDA</a:t>
            </a:r>
            <a:endParaRPr sz="1300">
              <a:solidFill>
                <a:schemeClr val="dk1"/>
              </a:solidFill>
              <a:latin typeface="Garamond"/>
              <a:ea typeface="Garamond"/>
              <a:cs typeface="Garamond"/>
              <a:sym typeface="Garamond"/>
            </a:endParaRPr>
          </a:p>
          <a:p>
            <a:pPr indent="-209550" lvl="1" marL="558800" marR="393700" rtl="0" algn="l">
              <a:lnSpc>
                <a:spcPct val="100600"/>
              </a:lnSpc>
              <a:spcBef>
                <a:spcPts val="0"/>
              </a:spcBef>
              <a:spcAft>
                <a:spcPts val="0"/>
              </a:spcAft>
              <a:buClr>
                <a:schemeClr val="dk1"/>
              </a:buClr>
              <a:buSzPts val="1300"/>
              <a:buFont typeface="Noto Sans Symbols"/>
              <a:buChar char="▪"/>
            </a:pPr>
            <a:r>
              <a:rPr b="0" i="0" lang="en" sz="1300" u="none" cap="none" strike="noStrike">
                <a:solidFill>
                  <a:schemeClr val="dk1"/>
                </a:solidFill>
                <a:latin typeface="Garamond"/>
                <a:ea typeface="Garamond"/>
                <a:cs typeface="Garamond"/>
                <a:sym typeface="Garamond"/>
              </a:rPr>
              <a:t>Earnings Before Interest, Tax, Depreciation, and  Amortization</a:t>
            </a:r>
            <a:endParaRPr b="0" i="0" sz="1300" u="none" cap="none" strike="noStrike">
              <a:solidFill>
                <a:schemeClr val="dk1"/>
              </a:solidFill>
              <a:latin typeface="Garamond"/>
              <a:ea typeface="Garamond"/>
              <a:cs typeface="Garamond"/>
              <a:sym typeface="Garamond"/>
            </a:endParaRPr>
          </a:p>
        </p:txBody>
      </p:sp>
      <p:sp>
        <p:nvSpPr>
          <p:cNvPr id="467" name="Google Shape;467;p58"/>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pSp>
        <p:nvGrpSpPr>
          <p:cNvPr id="472" name="Google Shape;472;p59"/>
          <p:cNvGrpSpPr/>
          <p:nvPr/>
        </p:nvGrpSpPr>
        <p:grpSpPr>
          <a:xfrm>
            <a:off x="0" y="3435"/>
            <a:ext cx="9144000" cy="5139059"/>
            <a:chOff x="0" y="7552"/>
            <a:chExt cx="20104099" cy="11299586"/>
          </a:xfrm>
        </p:grpSpPr>
        <p:pic>
          <p:nvPicPr>
            <p:cNvPr id="473" name="Google Shape;473;p59"/>
            <p:cNvPicPr preferRelativeResize="0"/>
            <p:nvPr/>
          </p:nvPicPr>
          <p:blipFill rotWithShape="1">
            <a:blip r:embed="rId3">
              <a:alphaModFix/>
            </a:blip>
            <a:srcRect b="0" l="0" r="0" t="0"/>
            <a:stretch/>
          </p:blipFill>
          <p:spPr>
            <a:xfrm>
              <a:off x="0" y="7552"/>
              <a:ext cx="20104099" cy="11299586"/>
            </a:xfrm>
            <a:prstGeom prst="rect">
              <a:avLst/>
            </a:prstGeom>
            <a:noFill/>
            <a:ln>
              <a:noFill/>
            </a:ln>
          </p:spPr>
        </p:pic>
        <p:sp>
          <p:nvSpPr>
            <p:cNvPr id="474" name="Google Shape;474;p59"/>
            <p:cNvSpPr/>
            <p:nvPr/>
          </p:nvSpPr>
          <p:spPr>
            <a:xfrm>
              <a:off x="2939857" y="1701097"/>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475" name="Google Shape;475;p59"/>
          <p:cNvSpPr txBox="1"/>
          <p:nvPr>
            <p:ph type="title"/>
          </p:nvPr>
        </p:nvSpPr>
        <p:spPr>
          <a:xfrm>
            <a:off x="3939212" y="1100908"/>
            <a:ext cx="1265576" cy="354644"/>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a:t>Example</a:t>
            </a:r>
            <a:endParaRPr/>
          </a:p>
        </p:txBody>
      </p:sp>
      <p:grpSp>
        <p:nvGrpSpPr>
          <p:cNvPr id="476" name="Google Shape;476;p59"/>
          <p:cNvGrpSpPr/>
          <p:nvPr/>
        </p:nvGrpSpPr>
        <p:grpSpPr>
          <a:xfrm>
            <a:off x="112000" y="99421"/>
            <a:ext cx="5432368" cy="1516465"/>
            <a:chOff x="246244" y="218604"/>
            <a:chExt cx="11943664" cy="3334351"/>
          </a:xfrm>
        </p:grpSpPr>
        <p:sp>
          <p:nvSpPr>
            <p:cNvPr id="477" name="Google Shape;477;p59"/>
            <p:cNvSpPr/>
            <p:nvPr/>
          </p:nvSpPr>
          <p:spPr>
            <a:xfrm>
              <a:off x="7965253"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478" name="Google Shape;478;p59"/>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grpSp>
      <p:sp>
        <p:nvSpPr>
          <p:cNvPr id="479" name="Google Shape;479;p59"/>
          <p:cNvSpPr txBox="1"/>
          <p:nvPr/>
        </p:nvSpPr>
        <p:spPr>
          <a:xfrm>
            <a:off x="2229143" y="1841075"/>
            <a:ext cx="4386578" cy="1863327"/>
          </a:xfrm>
          <a:prstGeom prst="rect">
            <a:avLst/>
          </a:prstGeom>
          <a:noFill/>
          <a:ln>
            <a:noFill/>
          </a:ln>
        </p:spPr>
        <p:txBody>
          <a:bodyPr anchorCtr="0" anchor="t" bIns="0" lIns="0" spcFirstLastPara="1" rIns="0" wrap="square" tIns="6925">
            <a:spAutoFit/>
          </a:bodyPr>
          <a:lstStyle/>
          <a:p>
            <a:pPr indent="-209550" lvl="0" marL="215900" marR="0" rtl="0" algn="l">
              <a:lnSpc>
                <a:spcPct val="100000"/>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Halal Cart A</a:t>
            </a:r>
            <a:endParaRPr sz="1300">
              <a:solidFill>
                <a:schemeClr val="dk1"/>
              </a:solidFill>
              <a:latin typeface="Garamond"/>
              <a:ea typeface="Garamond"/>
              <a:cs typeface="Garamond"/>
              <a:sym typeface="Garamond"/>
            </a:endParaRPr>
          </a:p>
          <a:p>
            <a:pPr indent="-209550" lvl="1" marL="558800" marR="0" rtl="0" algn="l">
              <a:lnSpc>
                <a:spcPct val="100000"/>
              </a:lnSpc>
              <a:spcBef>
                <a:spcPts val="0"/>
              </a:spcBef>
              <a:spcAft>
                <a:spcPts val="0"/>
              </a:spcAft>
              <a:buClr>
                <a:schemeClr val="dk1"/>
              </a:buClr>
              <a:buSzPts val="1300"/>
              <a:buFont typeface="Noto Sans Symbols"/>
              <a:buChar char="▪"/>
            </a:pPr>
            <a:r>
              <a:rPr b="0" i="0" lang="en" sz="1300" u="none" cap="none" strike="noStrike">
                <a:solidFill>
                  <a:schemeClr val="dk1"/>
                </a:solidFill>
                <a:latin typeface="Garamond"/>
                <a:ea typeface="Garamond"/>
                <a:cs typeface="Garamond"/>
                <a:sym typeface="Garamond"/>
              </a:rPr>
              <a:t>EV = $100</a:t>
            </a:r>
            <a:endParaRPr sz="600"/>
          </a:p>
          <a:p>
            <a:pPr indent="-209550" lvl="1" marL="558800" marR="0" rtl="0" algn="l">
              <a:lnSpc>
                <a:spcPct val="100000"/>
              </a:lnSpc>
              <a:spcBef>
                <a:spcPts val="0"/>
              </a:spcBef>
              <a:spcAft>
                <a:spcPts val="0"/>
              </a:spcAft>
              <a:buClr>
                <a:schemeClr val="dk1"/>
              </a:buClr>
              <a:buSzPts val="1300"/>
              <a:buFont typeface="Noto Sans Symbols"/>
              <a:buChar char="▪"/>
            </a:pPr>
            <a:r>
              <a:rPr b="0" i="0" lang="en" sz="1300" u="none" cap="none" strike="noStrike">
                <a:solidFill>
                  <a:schemeClr val="dk1"/>
                </a:solidFill>
                <a:latin typeface="Garamond"/>
                <a:ea typeface="Garamond"/>
                <a:cs typeface="Garamond"/>
                <a:sym typeface="Garamond"/>
              </a:rPr>
              <a:t>EBITDA = $20</a:t>
            </a:r>
            <a:endParaRPr sz="600"/>
          </a:p>
          <a:p>
            <a:pPr indent="-209550" lvl="1" marL="558800" marR="0" rtl="0" algn="l">
              <a:lnSpc>
                <a:spcPct val="100000"/>
              </a:lnSpc>
              <a:spcBef>
                <a:spcPts val="0"/>
              </a:spcBef>
              <a:spcAft>
                <a:spcPts val="0"/>
              </a:spcAft>
              <a:buClr>
                <a:schemeClr val="dk1"/>
              </a:buClr>
              <a:buSzPts val="1300"/>
              <a:buFont typeface="Noto Sans Symbols"/>
              <a:buChar char="▪"/>
            </a:pPr>
            <a:r>
              <a:rPr b="0" i="0" lang="en" sz="1300" u="none" cap="none" strike="noStrike">
                <a:solidFill>
                  <a:schemeClr val="dk1"/>
                </a:solidFill>
                <a:latin typeface="Garamond"/>
                <a:ea typeface="Garamond"/>
                <a:cs typeface="Garamond"/>
                <a:sym typeface="Garamond"/>
              </a:rPr>
              <a:t>EV/EBITDA = ?</a:t>
            </a:r>
            <a:endParaRPr b="0" i="0" sz="1300" u="none" cap="none" strike="noStrike">
              <a:solidFill>
                <a:schemeClr val="dk1"/>
              </a:solidFill>
              <a:latin typeface="Garamond"/>
              <a:ea typeface="Garamond"/>
              <a:cs typeface="Garamond"/>
              <a:sym typeface="Garamond"/>
            </a:endParaRPr>
          </a:p>
          <a:p>
            <a:pPr indent="0" lvl="1" marL="203200" marR="0" rtl="0" algn="l">
              <a:lnSpc>
                <a:spcPct val="100000"/>
              </a:lnSpc>
              <a:spcBef>
                <a:spcPts val="0"/>
              </a:spcBef>
              <a:spcAft>
                <a:spcPts val="0"/>
              </a:spcAft>
              <a:buClr>
                <a:schemeClr val="dk1"/>
              </a:buClr>
              <a:buSzPts val="1400"/>
              <a:buFont typeface="Noto Sans Symbols"/>
              <a:buNone/>
            </a:pPr>
            <a:r>
              <a:t/>
            </a:r>
            <a:endParaRPr b="0" i="0" sz="1400" u="none" cap="none" strike="noStrike">
              <a:solidFill>
                <a:schemeClr val="dk1"/>
              </a:solidFill>
              <a:latin typeface="Garamond"/>
              <a:ea typeface="Garamond"/>
              <a:cs typeface="Garamond"/>
              <a:sym typeface="Garamond"/>
            </a:endParaRPr>
          </a:p>
          <a:p>
            <a:pPr indent="-209550" lvl="0" marL="215900" marR="0" rtl="0" algn="l">
              <a:lnSpc>
                <a:spcPct val="100000"/>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Farook’s</a:t>
            </a:r>
            <a:endParaRPr sz="1300">
              <a:solidFill>
                <a:schemeClr val="dk1"/>
              </a:solidFill>
              <a:latin typeface="Garamond"/>
              <a:ea typeface="Garamond"/>
              <a:cs typeface="Garamond"/>
              <a:sym typeface="Garamond"/>
            </a:endParaRPr>
          </a:p>
          <a:p>
            <a:pPr indent="-209550" lvl="1" marL="558800" marR="0" rtl="0" algn="l">
              <a:lnSpc>
                <a:spcPct val="100000"/>
              </a:lnSpc>
              <a:spcBef>
                <a:spcPts val="0"/>
              </a:spcBef>
              <a:spcAft>
                <a:spcPts val="0"/>
              </a:spcAft>
              <a:buClr>
                <a:schemeClr val="dk1"/>
              </a:buClr>
              <a:buSzPts val="1300"/>
              <a:buFont typeface="Noto Sans Symbols"/>
              <a:buChar char="▪"/>
            </a:pPr>
            <a:r>
              <a:rPr b="0" i="0" lang="en" sz="1300" u="none" cap="none" strike="noStrike">
                <a:solidFill>
                  <a:schemeClr val="dk1"/>
                </a:solidFill>
                <a:latin typeface="Garamond"/>
                <a:ea typeface="Garamond"/>
                <a:cs typeface="Garamond"/>
                <a:sym typeface="Garamond"/>
              </a:rPr>
              <a:t>EBITDA = $50</a:t>
            </a:r>
            <a:endParaRPr sz="600"/>
          </a:p>
          <a:p>
            <a:pPr indent="-209550" lvl="1" marL="558800" marR="0" rtl="0" algn="l">
              <a:lnSpc>
                <a:spcPct val="100600"/>
              </a:lnSpc>
              <a:spcBef>
                <a:spcPts val="0"/>
              </a:spcBef>
              <a:spcAft>
                <a:spcPts val="0"/>
              </a:spcAft>
              <a:buClr>
                <a:schemeClr val="dk1"/>
              </a:buClr>
              <a:buSzPts val="1300"/>
              <a:buFont typeface="Noto Sans Symbols"/>
              <a:buChar char="▪"/>
            </a:pPr>
            <a:r>
              <a:rPr b="0" i="0" lang="en" sz="1300" u="none" cap="none" strike="noStrike">
                <a:solidFill>
                  <a:schemeClr val="dk1"/>
                </a:solidFill>
                <a:latin typeface="Garamond"/>
                <a:ea typeface="Garamond"/>
                <a:cs typeface="Garamond"/>
                <a:sym typeface="Garamond"/>
              </a:rPr>
              <a:t>What should the EV be assuming that the two companies  trade at the same multiple?</a:t>
            </a:r>
            <a:endParaRPr b="0" i="0" sz="1300" u="none" cap="none" strike="noStrike">
              <a:solidFill>
                <a:schemeClr val="dk1"/>
              </a:solidFill>
              <a:latin typeface="Garamond"/>
              <a:ea typeface="Garamond"/>
              <a:cs typeface="Garamond"/>
              <a:sym typeface="Garamond"/>
            </a:endParaRPr>
          </a:p>
        </p:txBody>
      </p:sp>
      <p:sp>
        <p:nvSpPr>
          <p:cNvPr id="480" name="Google Shape;480;p59"/>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grpSp>
        <p:nvGrpSpPr>
          <p:cNvPr id="485" name="Google Shape;485;p60"/>
          <p:cNvGrpSpPr/>
          <p:nvPr/>
        </p:nvGrpSpPr>
        <p:grpSpPr>
          <a:xfrm>
            <a:off x="0" y="3435"/>
            <a:ext cx="9144000" cy="5139059"/>
            <a:chOff x="0" y="7552"/>
            <a:chExt cx="20104099" cy="11299586"/>
          </a:xfrm>
        </p:grpSpPr>
        <p:pic>
          <p:nvPicPr>
            <p:cNvPr id="486" name="Google Shape;486;p60"/>
            <p:cNvPicPr preferRelativeResize="0"/>
            <p:nvPr/>
          </p:nvPicPr>
          <p:blipFill rotWithShape="1">
            <a:blip r:embed="rId3">
              <a:alphaModFix/>
            </a:blip>
            <a:srcRect b="0" l="0" r="0" t="0"/>
            <a:stretch/>
          </p:blipFill>
          <p:spPr>
            <a:xfrm>
              <a:off x="0" y="7552"/>
              <a:ext cx="20104099" cy="11299586"/>
            </a:xfrm>
            <a:prstGeom prst="rect">
              <a:avLst/>
            </a:prstGeom>
            <a:noFill/>
            <a:ln>
              <a:noFill/>
            </a:ln>
          </p:spPr>
        </p:pic>
        <p:sp>
          <p:nvSpPr>
            <p:cNvPr id="487" name="Google Shape;487;p60"/>
            <p:cNvSpPr/>
            <p:nvPr/>
          </p:nvSpPr>
          <p:spPr>
            <a:xfrm>
              <a:off x="2939857" y="1701097"/>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488" name="Google Shape;488;p60"/>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489" name="Google Shape;489;p60"/>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grpSp>
      <p:sp>
        <p:nvSpPr>
          <p:cNvPr id="490" name="Google Shape;490;p60"/>
          <p:cNvSpPr txBox="1"/>
          <p:nvPr/>
        </p:nvSpPr>
        <p:spPr>
          <a:xfrm>
            <a:off x="1337143" y="773660"/>
            <a:ext cx="6468600" cy="31179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Comparable Companies Analysis</a:t>
            </a:r>
            <a:endParaRPr sz="2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500">
              <a:solidFill>
                <a:schemeClr val="dk1"/>
              </a:solidFill>
              <a:latin typeface="Garamond"/>
              <a:ea typeface="Garamond"/>
              <a:cs typeface="Garamond"/>
              <a:sym typeface="Garamond"/>
            </a:endParaRPr>
          </a:p>
          <a:p>
            <a:pPr indent="-215900" lvl="0" marL="1143000" marR="0" rtl="0" algn="just">
              <a:lnSpc>
                <a:spcPct val="100000"/>
              </a:lnSpc>
              <a:spcBef>
                <a:spcPts val="2200"/>
              </a:spcBef>
              <a:spcAft>
                <a:spcPts val="0"/>
              </a:spcAft>
              <a:buClr>
                <a:schemeClr val="dk1"/>
              </a:buClr>
              <a:buSzPts val="1600"/>
              <a:buFont typeface="Noto Sans Symbols"/>
              <a:buChar char="❖"/>
            </a:pPr>
            <a:r>
              <a:rPr lang="en" sz="1600">
                <a:solidFill>
                  <a:schemeClr val="dk1"/>
                </a:solidFill>
                <a:latin typeface="Garamond"/>
                <a:ea typeface="Garamond"/>
                <a:cs typeface="Garamond"/>
                <a:sym typeface="Garamond"/>
              </a:rPr>
              <a:t>What you just did is a comparable companies valuation!</a:t>
            </a:r>
            <a:endParaRPr sz="1600">
              <a:solidFill>
                <a:schemeClr val="dk1"/>
              </a:solidFill>
              <a:latin typeface="Garamond"/>
              <a:ea typeface="Garamond"/>
              <a:cs typeface="Garamond"/>
              <a:sym typeface="Garamond"/>
            </a:endParaRPr>
          </a:p>
          <a:p>
            <a:pPr indent="-215900" lvl="1" marL="1485900" marR="990600" rtl="0" algn="just">
              <a:lnSpc>
                <a:spcPct val="100400"/>
              </a:lnSpc>
              <a:spcBef>
                <a:spcPts val="0"/>
              </a:spcBef>
              <a:spcAft>
                <a:spcPts val="0"/>
              </a:spcAft>
              <a:buClr>
                <a:schemeClr val="dk1"/>
              </a:buClr>
              <a:buSzPts val="1600"/>
              <a:buFont typeface="Noto Sans Symbols"/>
              <a:buChar char="▪"/>
            </a:pPr>
            <a:r>
              <a:rPr b="0" i="0" lang="en" sz="1600" u="none" cap="none" strike="noStrike">
                <a:solidFill>
                  <a:schemeClr val="dk1"/>
                </a:solidFill>
                <a:latin typeface="Garamond"/>
                <a:ea typeface="Garamond"/>
                <a:cs typeface="Garamond"/>
                <a:sym typeface="Garamond"/>
              </a:rPr>
              <a:t>In practice, you would find the multiple for a group of comparable companies (other Halal carts) and find the median/mean</a:t>
            </a:r>
            <a:endParaRPr b="0" i="0" sz="1600" u="none" cap="none" strike="noStrike">
              <a:solidFill>
                <a:schemeClr val="dk1"/>
              </a:solidFill>
              <a:latin typeface="Garamond"/>
              <a:ea typeface="Garamond"/>
              <a:cs typeface="Garamond"/>
              <a:sym typeface="Garamond"/>
            </a:endParaRPr>
          </a:p>
          <a:p>
            <a:pPr indent="-215900" lvl="1" marL="1485900" marR="0" rtl="0" algn="just">
              <a:lnSpc>
                <a:spcPct val="100000"/>
              </a:lnSpc>
              <a:spcBef>
                <a:spcPts val="0"/>
              </a:spcBef>
              <a:spcAft>
                <a:spcPts val="0"/>
              </a:spcAft>
              <a:buClr>
                <a:schemeClr val="dk1"/>
              </a:buClr>
              <a:buSzPts val="1600"/>
              <a:buFont typeface="Noto Sans Symbols"/>
              <a:buChar char="▪"/>
            </a:pPr>
            <a:r>
              <a:rPr b="0" i="0" lang="en" sz="1600" u="none" cap="none" strike="noStrike">
                <a:solidFill>
                  <a:schemeClr val="dk1"/>
                </a:solidFill>
                <a:latin typeface="Garamond"/>
                <a:ea typeface="Garamond"/>
                <a:cs typeface="Garamond"/>
                <a:sym typeface="Garamond"/>
              </a:rPr>
              <a:t>Can also use other multiples besides EV/EBITDA</a:t>
            </a:r>
            <a:endParaRPr b="0" i="0" sz="1600" u="none" cap="none" strike="noStrike">
              <a:solidFill>
                <a:schemeClr val="dk1"/>
              </a:solidFill>
              <a:latin typeface="Garamond"/>
              <a:ea typeface="Garamond"/>
              <a:cs typeface="Garamond"/>
              <a:sym typeface="Garamond"/>
            </a:endParaRPr>
          </a:p>
          <a:p>
            <a:pPr indent="0" lvl="1" marL="203200" marR="0" rtl="0" algn="l">
              <a:lnSpc>
                <a:spcPct val="100000"/>
              </a:lnSpc>
              <a:spcBef>
                <a:spcPts val="0"/>
              </a:spcBef>
              <a:spcAft>
                <a:spcPts val="0"/>
              </a:spcAft>
              <a:buClr>
                <a:schemeClr val="dk1"/>
              </a:buClr>
              <a:buSzPts val="1700"/>
              <a:buFont typeface="Noto Sans Symbols"/>
              <a:buNone/>
            </a:pPr>
            <a:r>
              <a:t/>
            </a:r>
            <a:endParaRPr b="0" i="0" sz="1700" u="none" cap="none" strike="noStrike">
              <a:solidFill>
                <a:schemeClr val="dk1"/>
              </a:solidFill>
              <a:latin typeface="Garamond"/>
              <a:ea typeface="Garamond"/>
              <a:cs typeface="Garamond"/>
              <a:sym typeface="Garamond"/>
            </a:endParaRPr>
          </a:p>
          <a:p>
            <a:pPr indent="-215900" lvl="0" marL="1143000" marR="0" rtl="0" algn="just">
              <a:lnSpc>
                <a:spcPct val="100000"/>
              </a:lnSpc>
              <a:spcBef>
                <a:spcPts val="0"/>
              </a:spcBef>
              <a:spcAft>
                <a:spcPts val="0"/>
              </a:spcAft>
              <a:buClr>
                <a:schemeClr val="dk1"/>
              </a:buClr>
              <a:buSzPts val="1600"/>
              <a:buFont typeface="Noto Sans Symbols"/>
              <a:buChar char="❖"/>
            </a:pPr>
            <a:r>
              <a:rPr lang="en" sz="1600">
                <a:solidFill>
                  <a:schemeClr val="dk1"/>
                </a:solidFill>
                <a:latin typeface="Garamond"/>
                <a:ea typeface="Garamond"/>
                <a:cs typeface="Garamond"/>
                <a:sym typeface="Garamond"/>
              </a:rPr>
              <a:t>Company is worth what the market will pay for it</a:t>
            </a:r>
            <a:endParaRPr sz="600"/>
          </a:p>
        </p:txBody>
      </p:sp>
      <p:sp>
        <p:nvSpPr>
          <p:cNvPr id="491" name="Google Shape;491;p60"/>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grpSp>
        <p:nvGrpSpPr>
          <p:cNvPr id="496" name="Google Shape;496;p61"/>
          <p:cNvGrpSpPr/>
          <p:nvPr/>
        </p:nvGrpSpPr>
        <p:grpSpPr>
          <a:xfrm>
            <a:off x="0" y="3435"/>
            <a:ext cx="9144000" cy="5139059"/>
            <a:chOff x="0" y="7552"/>
            <a:chExt cx="20104099" cy="11299586"/>
          </a:xfrm>
        </p:grpSpPr>
        <p:pic>
          <p:nvPicPr>
            <p:cNvPr id="497" name="Google Shape;497;p61"/>
            <p:cNvPicPr preferRelativeResize="0"/>
            <p:nvPr/>
          </p:nvPicPr>
          <p:blipFill rotWithShape="1">
            <a:blip r:embed="rId3">
              <a:alphaModFix/>
            </a:blip>
            <a:srcRect b="0" l="0" r="0" t="0"/>
            <a:stretch/>
          </p:blipFill>
          <p:spPr>
            <a:xfrm>
              <a:off x="0" y="7552"/>
              <a:ext cx="20104099" cy="11299586"/>
            </a:xfrm>
            <a:prstGeom prst="rect">
              <a:avLst/>
            </a:prstGeom>
            <a:noFill/>
            <a:ln>
              <a:noFill/>
            </a:ln>
          </p:spPr>
        </p:pic>
        <p:sp>
          <p:nvSpPr>
            <p:cNvPr id="498" name="Google Shape;498;p61"/>
            <p:cNvSpPr/>
            <p:nvPr/>
          </p:nvSpPr>
          <p:spPr>
            <a:xfrm>
              <a:off x="2939857" y="1701097"/>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499" name="Google Shape;499;p61"/>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500" name="Google Shape;500;p61"/>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grpSp>
      <p:sp>
        <p:nvSpPr>
          <p:cNvPr id="501" name="Google Shape;501;p61"/>
          <p:cNvSpPr txBox="1"/>
          <p:nvPr/>
        </p:nvSpPr>
        <p:spPr>
          <a:xfrm>
            <a:off x="1337143" y="773660"/>
            <a:ext cx="6468672" cy="258070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Precedent	Transactions	Analysis</a:t>
            </a:r>
            <a:endParaRPr sz="2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500">
              <a:solidFill>
                <a:schemeClr val="dk1"/>
              </a:solidFill>
              <a:latin typeface="Garamond"/>
              <a:ea typeface="Garamond"/>
              <a:cs typeface="Garamond"/>
              <a:sym typeface="Garamond"/>
            </a:endParaRPr>
          </a:p>
          <a:p>
            <a:pPr indent="-215900" lvl="0" marL="1143000" marR="1206500" rtl="0" algn="l">
              <a:lnSpc>
                <a:spcPct val="100400"/>
              </a:lnSpc>
              <a:spcBef>
                <a:spcPts val="2200"/>
              </a:spcBef>
              <a:spcAft>
                <a:spcPts val="0"/>
              </a:spcAft>
              <a:buClr>
                <a:schemeClr val="dk1"/>
              </a:buClr>
              <a:buSzPts val="1600"/>
              <a:buFont typeface="Noto Sans Symbols"/>
              <a:buChar char="❖"/>
            </a:pPr>
            <a:r>
              <a:rPr lang="en" sz="1600">
                <a:solidFill>
                  <a:schemeClr val="dk1"/>
                </a:solidFill>
                <a:latin typeface="Garamond"/>
                <a:ea typeface="Garamond"/>
                <a:cs typeface="Garamond"/>
                <a:sym typeface="Garamond"/>
              </a:rPr>
              <a:t>Similar to comparable companies analysis except that  you use historical transactions</a:t>
            </a:r>
            <a:endParaRPr sz="600"/>
          </a:p>
          <a:p>
            <a:pPr indent="-215900" lvl="1" marL="1485900" marR="1168400" rtl="0" algn="l">
              <a:lnSpc>
                <a:spcPct val="120579"/>
              </a:lnSpc>
              <a:spcBef>
                <a:spcPts val="100"/>
              </a:spcBef>
              <a:spcAft>
                <a:spcPts val="0"/>
              </a:spcAft>
              <a:buClr>
                <a:schemeClr val="dk1"/>
              </a:buClr>
              <a:buSzPts val="1600"/>
              <a:buFont typeface="Noto Sans Symbols"/>
              <a:buChar char="▪"/>
            </a:pPr>
            <a:r>
              <a:rPr b="0" i="0" lang="en" sz="1600" u="none" cap="none" strike="noStrike">
                <a:solidFill>
                  <a:schemeClr val="dk1"/>
                </a:solidFill>
                <a:latin typeface="Garamond"/>
                <a:ea typeface="Garamond"/>
                <a:cs typeface="Garamond"/>
                <a:sym typeface="Garamond"/>
              </a:rPr>
              <a:t>Eg. Use a list of	halal carts that have been  acquired in the past and see at what multiple they  were acquired at</a:t>
            </a:r>
            <a:endParaRPr b="0" i="0" sz="1600" u="none" cap="none" strike="noStrike">
              <a:solidFill>
                <a:schemeClr val="dk1"/>
              </a:solidFill>
              <a:latin typeface="Garamond"/>
              <a:ea typeface="Garamond"/>
              <a:cs typeface="Garamond"/>
              <a:sym typeface="Garamond"/>
            </a:endParaRPr>
          </a:p>
        </p:txBody>
      </p:sp>
      <p:sp>
        <p:nvSpPr>
          <p:cNvPr id="502" name="Google Shape;502;p61"/>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grpSp>
        <p:nvGrpSpPr>
          <p:cNvPr id="507" name="Google Shape;507;p62"/>
          <p:cNvGrpSpPr/>
          <p:nvPr/>
        </p:nvGrpSpPr>
        <p:grpSpPr>
          <a:xfrm>
            <a:off x="0" y="0"/>
            <a:ext cx="9144000" cy="5142634"/>
            <a:chOff x="0" y="0"/>
            <a:chExt cx="20104099" cy="11307445"/>
          </a:xfrm>
        </p:grpSpPr>
        <p:pic>
          <p:nvPicPr>
            <p:cNvPr id="508" name="Google Shape;508;p62"/>
            <p:cNvPicPr preferRelativeResize="0"/>
            <p:nvPr/>
          </p:nvPicPr>
          <p:blipFill rotWithShape="1">
            <a:blip r:embed="rId3">
              <a:alphaModFix/>
            </a:blip>
            <a:srcRect b="0" l="0" r="0" t="0"/>
            <a:stretch/>
          </p:blipFill>
          <p:spPr>
            <a:xfrm>
              <a:off x="0" y="14"/>
              <a:ext cx="20104099" cy="11307126"/>
            </a:xfrm>
            <a:prstGeom prst="rect">
              <a:avLst/>
            </a:prstGeom>
            <a:noFill/>
            <a:ln>
              <a:noFill/>
            </a:ln>
          </p:spPr>
        </p:pic>
        <p:sp>
          <p:nvSpPr>
            <p:cNvPr id="509" name="Google Shape;509;p62"/>
            <p:cNvSpPr/>
            <p:nvPr/>
          </p:nvSpPr>
          <p:spPr>
            <a:xfrm>
              <a:off x="5859612" y="0"/>
              <a:ext cx="8382634" cy="11307445"/>
            </a:xfrm>
            <a:custGeom>
              <a:rect b="b" l="l" r="r" t="t"/>
              <a:pathLst>
                <a:path extrusionOk="0" h="11307445" w="8382634">
                  <a:moveTo>
                    <a:pt x="8382361" y="0"/>
                  </a:moveTo>
                  <a:lnTo>
                    <a:pt x="0" y="0"/>
                  </a:lnTo>
                  <a:lnTo>
                    <a:pt x="0" y="11307142"/>
                  </a:lnTo>
                  <a:lnTo>
                    <a:pt x="8382361" y="11307142"/>
                  </a:lnTo>
                  <a:lnTo>
                    <a:pt x="8382361" y="0"/>
                  </a:lnTo>
                  <a:close/>
                </a:path>
              </a:pathLst>
            </a:custGeom>
            <a:solidFill>
              <a:srgbClr val="235D8D">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510" name="Google Shape;510;p62"/>
          <p:cNvSpPr txBox="1"/>
          <p:nvPr>
            <p:ph type="title"/>
          </p:nvPr>
        </p:nvSpPr>
        <p:spPr>
          <a:xfrm>
            <a:off x="3126319" y="2221287"/>
            <a:ext cx="2770060" cy="354644"/>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a:solidFill>
                  <a:srgbClr val="FFFFFF"/>
                </a:solidFill>
              </a:rPr>
              <a:t>Intrinsic	Valuation</a:t>
            </a:r>
            <a:endParaRPr/>
          </a:p>
        </p:txBody>
      </p:sp>
      <p:grpSp>
        <p:nvGrpSpPr>
          <p:cNvPr id="511" name="Google Shape;511;p62"/>
          <p:cNvGrpSpPr/>
          <p:nvPr/>
        </p:nvGrpSpPr>
        <p:grpSpPr>
          <a:xfrm>
            <a:off x="112000" y="99421"/>
            <a:ext cx="5352368" cy="2786090"/>
            <a:chOff x="246244" y="218604"/>
            <a:chExt cx="11767775" cy="6125959"/>
          </a:xfrm>
        </p:grpSpPr>
        <p:sp>
          <p:nvSpPr>
            <p:cNvPr id="512" name="Google Shape;512;p62"/>
            <p:cNvSpPr/>
            <p:nvPr/>
          </p:nvSpPr>
          <p:spPr>
            <a:xfrm>
              <a:off x="7789364" y="6344563"/>
              <a:ext cx="4224655" cy="0"/>
            </a:xfrm>
            <a:custGeom>
              <a:rect b="b" l="l" r="r" t="t"/>
              <a:pathLst>
                <a:path extrusionOk="0" h="120000" w="4224655">
                  <a:moveTo>
                    <a:pt x="0" y="0"/>
                  </a:moveTo>
                  <a:lnTo>
                    <a:pt x="4224474" y="0"/>
                  </a:lnTo>
                </a:path>
              </a:pathLst>
            </a:custGeom>
            <a:noFill/>
            <a:ln cap="flat" cmpd="sng" w="20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513" name="Google Shape;513;p62"/>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grpSp>
      <p:sp>
        <p:nvSpPr>
          <p:cNvPr id="514" name="Google Shape;514;p62"/>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grpSp>
        <p:nvGrpSpPr>
          <p:cNvPr id="519" name="Google Shape;519;p63"/>
          <p:cNvGrpSpPr/>
          <p:nvPr/>
        </p:nvGrpSpPr>
        <p:grpSpPr>
          <a:xfrm>
            <a:off x="0" y="0"/>
            <a:ext cx="9144000" cy="5142495"/>
            <a:chOff x="0" y="0"/>
            <a:chExt cx="20104099" cy="11307140"/>
          </a:xfrm>
        </p:grpSpPr>
        <p:pic>
          <p:nvPicPr>
            <p:cNvPr id="520" name="Google Shape;520;p63"/>
            <p:cNvPicPr preferRelativeResize="0"/>
            <p:nvPr/>
          </p:nvPicPr>
          <p:blipFill rotWithShape="1">
            <a:blip r:embed="rId3">
              <a:alphaModFix/>
            </a:blip>
            <a:srcRect b="0" l="0" r="0" t="0"/>
            <a:stretch/>
          </p:blipFill>
          <p:spPr>
            <a:xfrm>
              <a:off x="0" y="0"/>
              <a:ext cx="20104099" cy="11307140"/>
            </a:xfrm>
            <a:prstGeom prst="rect">
              <a:avLst/>
            </a:prstGeom>
            <a:noFill/>
            <a:ln>
              <a:noFill/>
            </a:ln>
          </p:spPr>
        </p:pic>
        <p:pic>
          <p:nvPicPr>
            <p:cNvPr id="521" name="Google Shape;521;p63"/>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522" name="Google Shape;522;p63"/>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523" name="Google Shape;523;p63"/>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524" name="Google Shape;524;p63"/>
          <p:cNvSpPr txBox="1"/>
          <p:nvPr/>
        </p:nvSpPr>
        <p:spPr>
          <a:xfrm>
            <a:off x="1337143" y="773660"/>
            <a:ext cx="6468672" cy="386267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2300">
                <a:solidFill>
                  <a:srgbClr val="242424"/>
                </a:solidFill>
                <a:latin typeface="Garamond"/>
                <a:ea typeface="Garamond"/>
                <a:cs typeface="Garamond"/>
                <a:sym typeface="Garamond"/>
              </a:rPr>
              <a:t>Intrinsic	Valuation</a:t>
            </a:r>
            <a:endParaRPr sz="2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5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200">
              <a:solidFill>
                <a:schemeClr val="dk1"/>
              </a:solidFill>
              <a:latin typeface="Garamond"/>
              <a:ea typeface="Garamond"/>
              <a:cs typeface="Garamond"/>
              <a:sym typeface="Garamond"/>
            </a:endParaRPr>
          </a:p>
          <a:p>
            <a:pPr indent="-222250" lvl="0" marL="1054100" marR="0" rtl="0" algn="l">
              <a:lnSpc>
                <a:spcPct val="100000"/>
              </a:lnSpc>
              <a:spcBef>
                <a:spcPts val="0"/>
              </a:spcBef>
              <a:spcAft>
                <a:spcPts val="0"/>
              </a:spcAft>
              <a:buClr>
                <a:schemeClr val="dk1"/>
              </a:buClr>
              <a:buSzPts val="1700"/>
              <a:buFont typeface="Noto Sans Symbols"/>
              <a:buChar char="❖"/>
            </a:pPr>
            <a:r>
              <a:rPr lang="en" sz="1700">
                <a:solidFill>
                  <a:schemeClr val="dk1"/>
                </a:solidFill>
                <a:latin typeface="Garamond"/>
                <a:ea typeface="Garamond"/>
                <a:cs typeface="Garamond"/>
                <a:sym typeface="Garamond"/>
              </a:rPr>
              <a:t>Based on a company’s ability to bring in cash</a:t>
            </a:r>
            <a:endParaRPr sz="17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800"/>
              <a:buFont typeface="Noto Sans Symbols"/>
              <a:buNone/>
            </a:pPr>
            <a:r>
              <a:t/>
            </a:r>
            <a:endParaRPr sz="1800">
              <a:solidFill>
                <a:schemeClr val="dk1"/>
              </a:solidFill>
              <a:latin typeface="Garamond"/>
              <a:ea typeface="Garamond"/>
              <a:cs typeface="Garamond"/>
              <a:sym typeface="Garamond"/>
            </a:endParaRPr>
          </a:p>
          <a:p>
            <a:pPr indent="-222250" lvl="0" marL="1054100" marR="0" rtl="0" algn="l">
              <a:lnSpc>
                <a:spcPct val="100000"/>
              </a:lnSpc>
              <a:spcBef>
                <a:spcPts val="0"/>
              </a:spcBef>
              <a:spcAft>
                <a:spcPts val="0"/>
              </a:spcAft>
              <a:buClr>
                <a:schemeClr val="dk1"/>
              </a:buClr>
              <a:buSzPts val="1700"/>
              <a:buFont typeface="Noto Sans Symbols"/>
              <a:buChar char="❖"/>
            </a:pPr>
            <a:r>
              <a:rPr lang="en" sz="1700">
                <a:solidFill>
                  <a:schemeClr val="dk1"/>
                </a:solidFill>
                <a:latin typeface="Garamond"/>
                <a:ea typeface="Garamond"/>
                <a:cs typeface="Garamond"/>
                <a:sym typeface="Garamond"/>
              </a:rPr>
              <a:t>Valuation doesn’t reference the market value</a:t>
            </a:r>
            <a:endParaRPr sz="17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800"/>
              <a:buFont typeface="Noto Sans Symbols"/>
              <a:buNone/>
            </a:pPr>
            <a:r>
              <a:t/>
            </a:r>
            <a:endParaRPr sz="1800">
              <a:solidFill>
                <a:schemeClr val="dk1"/>
              </a:solidFill>
              <a:latin typeface="Garamond"/>
              <a:ea typeface="Garamond"/>
              <a:cs typeface="Garamond"/>
              <a:sym typeface="Garamond"/>
            </a:endParaRPr>
          </a:p>
          <a:p>
            <a:pPr indent="-222250" lvl="0" marL="1054100" marR="0" rtl="0" algn="l">
              <a:lnSpc>
                <a:spcPct val="100000"/>
              </a:lnSpc>
              <a:spcBef>
                <a:spcPts val="0"/>
              </a:spcBef>
              <a:spcAft>
                <a:spcPts val="0"/>
              </a:spcAft>
              <a:buClr>
                <a:schemeClr val="dk1"/>
              </a:buClr>
              <a:buSzPts val="1700"/>
              <a:buFont typeface="Noto Sans Symbols"/>
              <a:buChar char="❖"/>
            </a:pPr>
            <a:r>
              <a:rPr lang="en" sz="1700">
                <a:solidFill>
                  <a:schemeClr val="dk1"/>
                </a:solidFill>
                <a:latin typeface="Garamond"/>
                <a:ea typeface="Garamond"/>
                <a:cs typeface="Garamond"/>
                <a:sym typeface="Garamond"/>
              </a:rPr>
              <a:t>Most popular form of	intrinsic valuation:</a:t>
            </a:r>
            <a:endParaRPr sz="1700">
              <a:solidFill>
                <a:schemeClr val="dk1"/>
              </a:solidFill>
              <a:latin typeface="Garamond"/>
              <a:ea typeface="Garamond"/>
              <a:cs typeface="Garamond"/>
              <a:sym typeface="Garamond"/>
            </a:endParaRPr>
          </a:p>
          <a:p>
            <a:pPr indent="-222250" lvl="1" marL="1397000" marR="0" rtl="0" algn="l">
              <a:lnSpc>
                <a:spcPct val="100000"/>
              </a:lnSpc>
              <a:spcBef>
                <a:spcPts val="0"/>
              </a:spcBef>
              <a:spcAft>
                <a:spcPts val="0"/>
              </a:spcAft>
              <a:buClr>
                <a:schemeClr val="dk1"/>
              </a:buClr>
              <a:buSzPts val="1700"/>
              <a:buFont typeface="Arial"/>
              <a:buChar char="•"/>
            </a:pPr>
            <a:r>
              <a:rPr b="0" i="0" lang="en" sz="1700" u="none" cap="none" strike="noStrike">
                <a:solidFill>
                  <a:schemeClr val="dk1"/>
                </a:solidFill>
                <a:latin typeface="Garamond"/>
                <a:ea typeface="Garamond"/>
                <a:cs typeface="Garamond"/>
                <a:sym typeface="Garamond"/>
              </a:rPr>
              <a:t>Discounted Cash Flow Analysis (DCF)</a:t>
            </a:r>
            <a:endParaRPr b="0" i="0" sz="1700" u="none" cap="none" strike="noStrike">
              <a:solidFill>
                <a:schemeClr val="dk1"/>
              </a:solidFill>
              <a:latin typeface="Garamond"/>
              <a:ea typeface="Garamond"/>
              <a:cs typeface="Garamond"/>
              <a:sym typeface="Garamond"/>
            </a:endParaRPr>
          </a:p>
        </p:txBody>
      </p:sp>
      <p:sp>
        <p:nvSpPr>
          <p:cNvPr id="525" name="Google Shape;525;p63"/>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grpSp>
        <p:nvGrpSpPr>
          <p:cNvPr id="530" name="Google Shape;530;p64"/>
          <p:cNvGrpSpPr/>
          <p:nvPr/>
        </p:nvGrpSpPr>
        <p:grpSpPr>
          <a:xfrm>
            <a:off x="0" y="0"/>
            <a:ext cx="9144000" cy="5142495"/>
            <a:chOff x="0" y="0"/>
            <a:chExt cx="20104099" cy="11307140"/>
          </a:xfrm>
        </p:grpSpPr>
        <p:pic>
          <p:nvPicPr>
            <p:cNvPr id="531" name="Google Shape;531;p64"/>
            <p:cNvPicPr preferRelativeResize="0"/>
            <p:nvPr/>
          </p:nvPicPr>
          <p:blipFill rotWithShape="1">
            <a:blip r:embed="rId3">
              <a:alphaModFix/>
            </a:blip>
            <a:srcRect b="0" l="0" r="0" t="0"/>
            <a:stretch/>
          </p:blipFill>
          <p:spPr>
            <a:xfrm>
              <a:off x="0" y="0"/>
              <a:ext cx="20104099" cy="11307140"/>
            </a:xfrm>
            <a:prstGeom prst="rect">
              <a:avLst/>
            </a:prstGeom>
            <a:noFill/>
            <a:ln>
              <a:noFill/>
            </a:ln>
          </p:spPr>
        </p:pic>
        <p:pic>
          <p:nvPicPr>
            <p:cNvPr id="532" name="Google Shape;532;p64"/>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533" name="Google Shape;533;p64"/>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534" name="Google Shape;534;p64"/>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535" name="Google Shape;535;p64"/>
          <p:cNvSpPr txBox="1"/>
          <p:nvPr/>
        </p:nvSpPr>
        <p:spPr>
          <a:xfrm>
            <a:off x="1337143" y="773660"/>
            <a:ext cx="6468672" cy="386267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2300">
                <a:solidFill>
                  <a:srgbClr val="242424"/>
                </a:solidFill>
                <a:latin typeface="Garamond"/>
                <a:ea typeface="Garamond"/>
                <a:cs typeface="Garamond"/>
                <a:sym typeface="Garamond"/>
              </a:rPr>
              <a:t>Time	Value	of	Money</a:t>
            </a:r>
            <a:endParaRPr sz="2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600">
              <a:solidFill>
                <a:schemeClr val="dk1"/>
              </a:solidFill>
              <a:latin typeface="Garamond"/>
              <a:ea typeface="Garamond"/>
              <a:cs typeface="Garamond"/>
              <a:sym typeface="Garamond"/>
            </a:endParaRPr>
          </a:p>
          <a:p>
            <a:pPr indent="-222250" lvl="0" marL="723900" marR="0" rtl="0" algn="l">
              <a:lnSpc>
                <a:spcPct val="100000"/>
              </a:lnSpc>
              <a:spcBef>
                <a:spcPts val="0"/>
              </a:spcBef>
              <a:spcAft>
                <a:spcPts val="0"/>
              </a:spcAft>
              <a:buClr>
                <a:schemeClr val="dk1"/>
              </a:buClr>
              <a:buSzPts val="1700"/>
              <a:buFont typeface="Noto Sans Symbols"/>
              <a:buChar char="❖"/>
            </a:pPr>
            <a:r>
              <a:rPr lang="en" sz="1700">
                <a:solidFill>
                  <a:schemeClr val="dk1"/>
                </a:solidFill>
                <a:latin typeface="Garamond"/>
                <a:ea typeface="Garamond"/>
                <a:cs typeface="Garamond"/>
                <a:sym typeface="Garamond"/>
              </a:rPr>
              <a:t>Let’s say you are working a job that pays you $100 a week.</a:t>
            </a:r>
            <a:endParaRPr sz="1700">
              <a:solidFill>
                <a:schemeClr val="dk1"/>
              </a:solidFill>
              <a:latin typeface="Garamond"/>
              <a:ea typeface="Garamond"/>
              <a:cs typeface="Garamond"/>
              <a:sym typeface="Garamond"/>
            </a:endParaRPr>
          </a:p>
          <a:p>
            <a:pPr indent="0" lvl="0" marL="723900" marR="0" rtl="0" algn="l">
              <a:lnSpc>
                <a:spcPct val="100000"/>
              </a:lnSpc>
              <a:spcBef>
                <a:spcPts val="0"/>
              </a:spcBef>
              <a:spcAft>
                <a:spcPts val="0"/>
              </a:spcAft>
              <a:buNone/>
            </a:pPr>
            <a:r>
              <a:rPr lang="en" sz="1700">
                <a:solidFill>
                  <a:schemeClr val="dk1"/>
                </a:solidFill>
                <a:latin typeface="Garamond"/>
                <a:ea typeface="Garamond"/>
                <a:cs typeface="Garamond"/>
                <a:sym typeface="Garamond"/>
              </a:rPr>
              <a:t>Would you rather be paid now? Or in a year? Why?</a:t>
            </a:r>
            <a:endParaRPr sz="1700">
              <a:solidFill>
                <a:schemeClr val="dk1"/>
              </a:solidFill>
              <a:latin typeface="Garamond"/>
              <a:ea typeface="Garamond"/>
              <a:cs typeface="Garamond"/>
              <a:sym typeface="Garamond"/>
            </a:endParaRPr>
          </a:p>
        </p:txBody>
      </p:sp>
      <p:sp>
        <p:nvSpPr>
          <p:cNvPr id="536" name="Google Shape;536;p64"/>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grpSp>
        <p:nvGrpSpPr>
          <p:cNvPr id="541" name="Google Shape;541;p65"/>
          <p:cNvGrpSpPr/>
          <p:nvPr/>
        </p:nvGrpSpPr>
        <p:grpSpPr>
          <a:xfrm>
            <a:off x="0" y="0"/>
            <a:ext cx="9144000" cy="5142495"/>
            <a:chOff x="0" y="0"/>
            <a:chExt cx="20104099" cy="11307140"/>
          </a:xfrm>
        </p:grpSpPr>
        <p:pic>
          <p:nvPicPr>
            <p:cNvPr id="542" name="Google Shape;542;p65"/>
            <p:cNvPicPr preferRelativeResize="0"/>
            <p:nvPr/>
          </p:nvPicPr>
          <p:blipFill rotWithShape="1">
            <a:blip r:embed="rId3">
              <a:alphaModFix/>
            </a:blip>
            <a:srcRect b="0" l="0" r="0" t="0"/>
            <a:stretch/>
          </p:blipFill>
          <p:spPr>
            <a:xfrm>
              <a:off x="0" y="0"/>
              <a:ext cx="20104099" cy="11307140"/>
            </a:xfrm>
            <a:prstGeom prst="rect">
              <a:avLst/>
            </a:prstGeom>
            <a:noFill/>
            <a:ln>
              <a:noFill/>
            </a:ln>
          </p:spPr>
        </p:pic>
        <p:pic>
          <p:nvPicPr>
            <p:cNvPr id="543" name="Google Shape;543;p65"/>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sp>
          <p:nvSpPr>
            <p:cNvPr id="544" name="Google Shape;544;p65"/>
            <p:cNvSpPr/>
            <p:nvPr/>
          </p:nvSpPr>
          <p:spPr>
            <a:xfrm>
              <a:off x="2939857" y="1701096"/>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92549"/>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545" name="Google Shape;545;p65"/>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grpSp>
      <p:sp>
        <p:nvSpPr>
          <p:cNvPr id="546" name="Google Shape;546;p65"/>
          <p:cNvSpPr txBox="1"/>
          <p:nvPr/>
        </p:nvSpPr>
        <p:spPr>
          <a:xfrm>
            <a:off x="1337143" y="773660"/>
            <a:ext cx="6468600" cy="16323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2300">
                <a:solidFill>
                  <a:srgbClr val="242424"/>
                </a:solidFill>
                <a:latin typeface="Garamond"/>
                <a:ea typeface="Garamond"/>
                <a:cs typeface="Garamond"/>
                <a:sym typeface="Garamond"/>
              </a:rPr>
              <a:t>Time Value of	Money</a:t>
            </a:r>
            <a:endParaRPr sz="2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600">
              <a:solidFill>
                <a:schemeClr val="dk1"/>
              </a:solidFill>
              <a:latin typeface="Garamond"/>
              <a:ea typeface="Garamond"/>
              <a:cs typeface="Garamond"/>
              <a:sym typeface="Garamond"/>
            </a:endParaRPr>
          </a:p>
          <a:p>
            <a:pPr indent="-222250" lvl="0" marL="723900" marR="0" rtl="0" algn="l">
              <a:lnSpc>
                <a:spcPct val="100000"/>
              </a:lnSpc>
              <a:spcBef>
                <a:spcPts val="0"/>
              </a:spcBef>
              <a:spcAft>
                <a:spcPts val="0"/>
              </a:spcAft>
              <a:buClr>
                <a:schemeClr val="dk1"/>
              </a:buClr>
              <a:buSzPts val="1700"/>
              <a:buFont typeface="Noto Sans Symbols"/>
              <a:buChar char="❖"/>
            </a:pPr>
            <a:r>
              <a:rPr lang="en" sz="1700">
                <a:solidFill>
                  <a:schemeClr val="dk1"/>
                </a:solidFill>
                <a:latin typeface="Garamond"/>
                <a:ea typeface="Garamond"/>
                <a:cs typeface="Garamond"/>
                <a:sym typeface="Garamond"/>
              </a:rPr>
              <a:t>Let’s say you are working a job that pays you $100 a week.</a:t>
            </a:r>
            <a:endParaRPr sz="1700">
              <a:solidFill>
                <a:schemeClr val="dk1"/>
              </a:solidFill>
              <a:latin typeface="Garamond"/>
              <a:ea typeface="Garamond"/>
              <a:cs typeface="Garamond"/>
              <a:sym typeface="Garamond"/>
            </a:endParaRPr>
          </a:p>
          <a:p>
            <a:pPr indent="0" lvl="0" marL="723900" marR="0" rtl="0" algn="l">
              <a:lnSpc>
                <a:spcPct val="100000"/>
              </a:lnSpc>
              <a:spcBef>
                <a:spcPts val="0"/>
              </a:spcBef>
              <a:spcAft>
                <a:spcPts val="0"/>
              </a:spcAft>
              <a:buNone/>
            </a:pPr>
            <a:r>
              <a:rPr lang="en" sz="1700">
                <a:solidFill>
                  <a:schemeClr val="dk1"/>
                </a:solidFill>
                <a:latin typeface="Garamond"/>
                <a:ea typeface="Garamond"/>
                <a:cs typeface="Garamond"/>
                <a:sym typeface="Garamond"/>
              </a:rPr>
              <a:t>Would you rather be paid now? Or in a year? Why?</a:t>
            </a:r>
            <a:endParaRPr sz="1700">
              <a:solidFill>
                <a:schemeClr val="dk1"/>
              </a:solidFill>
              <a:latin typeface="Garamond"/>
              <a:ea typeface="Garamond"/>
              <a:cs typeface="Garamond"/>
              <a:sym typeface="Garamond"/>
            </a:endParaRPr>
          </a:p>
        </p:txBody>
      </p:sp>
      <p:sp>
        <p:nvSpPr>
          <p:cNvPr id="547" name="Google Shape;547;p65"/>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548" name="Google Shape;548;p65"/>
          <p:cNvSpPr txBox="1"/>
          <p:nvPr/>
        </p:nvSpPr>
        <p:spPr>
          <a:xfrm>
            <a:off x="1843095" y="3139241"/>
            <a:ext cx="5335637" cy="1041118"/>
          </a:xfrm>
          <a:prstGeom prst="rect">
            <a:avLst/>
          </a:prstGeom>
          <a:noFill/>
          <a:ln>
            <a:noFill/>
          </a:ln>
        </p:spPr>
        <p:txBody>
          <a:bodyPr anchorCtr="0" anchor="t" bIns="0" lIns="0" spcFirstLastPara="1" rIns="0" wrap="square" tIns="6925">
            <a:spAutoFit/>
          </a:bodyPr>
          <a:lstStyle/>
          <a:p>
            <a:pPr indent="-222250" lvl="0" marL="215900" marR="0" rtl="0" algn="l">
              <a:lnSpc>
                <a:spcPct val="100000"/>
              </a:lnSpc>
              <a:spcBef>
                <a:spcPts val="0"/>
              </a:spcBef>
              <a:spcAft>
                <a:spcPts val="0"/>
              </a:spcAft>
              <a:buClr>
                <a:schemeClr val="dk1"/>
              </a:buClr>
              <a:buSzPts val="1700"/>
              <a:buFont typeface="Noto Sans Symbols"/>
              <a:buChar char="❖"/>
            </a:pPr>
            <a:r>
              <a:rPr lang="en" sz="1700">
                <a:solidFill>
                  <a:schemeClr val="dk1"/>
                </a:solidFill>
                <a:latin typeface="Garamond"/>
                <a:ea typeface="Garamond"/>
                <a:cs typeface="Garamond"/>
                <a:sym typeface="Garamond"/>
              </a:rPr>
              <a:t>Now!</a:t>
            </a:r>
            <a:endParaRPr sz="600"/>
          </a:p>
          <a:p>
            <a:pPr indent="-260350" lvl="1" marL="596900" marR="0" rtl="0" algn="l">
              <a:lnSpc>
                <a:spcPct val="120270"/>
              </a:lnSpc>
              <a:spcBef>
                <a:spcPts val="100"/>
              </a:spcBef>
              <a:spcAft>
                <a:spcPts val="0"/>
              </a:spcAft>
              <a:buClr>
                <a:schemeClr val="dk1"/>
              </a:buClr>
              <a:buSzPts val="1700"/>
              <a:buFont typeface="Arial"/>
              <a:buChar char="•"/>
            </a:pPr>
            <a:r>
              <a:rPr b="0" i="0" lang="en" sz="1700" u="none" cap="none" strike="noStrike">
                <a:solidFill>
                  <a:schemeClr val="dk1"/>
                </a:solidFill>
                <a:latin typeface="Garamond"/>
                <a:ea typeface="Garamond"/>
                <a:cs typeface="Garamond"/>
                <a:sym typeface="Garamond"/>
              </a:rPr>
              <a:t>Opportunity Cost! Money received today can be invested  and you can earn interest on it.</a:t>
            </a:r>
            <a:endParaRPr sz="600"/>
          </a:p>
          <a:p>
            <a:pPr indent="-260350" lvl="1" marL="596900" marR="0" rtl="0" algn="l">
              <a:lnSpc>
                <a:spcPct val="116351"/>
              </a:lnSpc>
              <a:spcBef>
                <a:spcPts val="0"/>
              </a:spcBef>
              <a:spcAft>
                <a:spcPts val="0"/>
              </a:spcAft>
              <a:buClr>
                <a:schemeClr val="dk1"/>
              </a:buClr>
              <a:buSzPts val="1700"/>
              <a:buFont typeface="Arial"/>
              <a:buChar char="•"/>
            </a:pPr>
            <a:r>
              <a:rPr b="0" i="0" lang="en" sz="1700" u="none" cap="none" strike="noStrike">
                <a:solidFill>
                  <a:schemeClr val="dk1"/>
                </a:solidFill>
                <a:latin typeface="Garamond"/>
                <a:ea typeface="Garamond"/>
                <a:cs typeface="Garamond"/>
                <a:sym typeface="Garamond"/>
              </a:rPr>
              <a:t>Less Risk</a:t>
            </a:r>
            <a:endParaRPr b="0" i="0" sz="1700" u="none" cap="none" strike="noStrike">
              <a:solidFill>
                <a:schemeClr val="dk1"/>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30"/>
          <p:cNvGrpSpPr/>
          <p:nvPr/>
        </p:nvGrpSpPr>
        <p:grpSpPr>
          <a:xfrm>
            <a:off x="112000" y="99421"/>
            <a:ext cx="5432368" cy="1516465"/>
            <a:chOff x="246244" y="218604"/>
            <a:chExt cx="11943665" cy="3334351"/>
          </a:xfrm>
        </p:grpSpPr>
        <p:sp>
          <p:nvSpPr>
            <p:cNvPr id="162" name="Google Shape;162;p30"/>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163" name="Google Shape;163;p30"/>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164" name="Google Shape;164;p30"/>
          <p:cNvSpPr txBox="1"/>
          <p:nvPr/>
        </p:nvSpPr>
        <p:spPr>
          <a:xfrm>
            <a:off x="1337143" y="773660"/>
            <a:ext cx="6468672" cy="69696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Payoff Diagrams</a:t>
            </a:r>
            <a:endParaRPr sz="2300">
              <a:solidFill>
                <a:schemeClr val="dk1"/>
              </a:solidFill>
              <a:latin typeface="Garamond"/>
              <a:ea typeface="Garamond"/>
              <a:cs typeface="Garamond"/>
              <a:sym typeface="Garamond"/>
            </a:endParaRPr>
          </a:p>
        </p:txBody>
      </p:sp>
      <p:sp>
        <p:nvSpPr>
          <p:cNvPr id="165" name="Google Shape;165;p30"/>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descr="raph showing the expected profit or loss for the long call option strat" id="166" name="Google Shape;166;p30"/>
          <p:cNvPicPr preferRelativeResize="0"/>
          <p:nvPr/>
        </p:nvPicPr>
        <p:blipFill rotWithShape="1">
          <a:blip r:embed="rId4">
            <a:alphaModFix/>
          </a:blip>
          <a:srcRect b="0" l="0" r="0" t="0"/>
          <a:stretch/>
        </p:blipFill>
        <p:spPr>
          <a:xfrm>
            <a:off x="1556732" y="1878634"/>
            <a:ext cx="2713750" cy="2035312"/>
          </a:xfrm>
          <a:prstGeom prst="rect">
            <a:avLst/>
          </a:prstGeom>
          <a:noFill/>
          <a:ln>
            <a:noFill/>
          </a:ln>
        </p:spPr>
      </p:pic>
      <p:pic>
        <p:nvPicPr>
          <p:cNvPr descr="mage result for payoff diagram for a put" id="167" name="Google Shape;167;p30"/>
          <p:cNvPicPr preferRelativeResize="0"/>
          <p:nvPr/>
        </p:nvPicPr>
        <p:blipFill rotWithShape="1">
          <a:blip r:embed="rId5">
            <a:alphaModFix/>
          </a:blip>
          <a:srcRect b="0" l="0" r="0" t="0"/>
          <a:stretch/>
        </p:blipFill>
        <p:spPr>
          <a:xfrm>
            <a:off x="4873328" y="1878634"/>
            <a:ext cx="2713750" cy="203531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grpSp>
        <p:nvGrpSpPr>
          <p:cNvPr id="553" name="Google Shape;553;p66"/>
          <p:cNvGrpSpPr/>
          <p:nvPr/>
        </p:nvGrpSpPr>
        <p:grpSpPr>
          <a:xfrm>
            <a:off x="0" y="3435"/>
            <a:ext cx="9144000" cy="5139059"/>
            <a:chOff x="0" y="7552"/>
            <a:chExt cx="20104099" cy="11299586"/>
          </a:xfrm>
        </p:grpSpPr>
        <p:pic>
          <p:nvPicPr>
            <p:cNvPr id="554" name="Google Shape;554;p66"/>
            <p:cNvPicPr preferRelativeResize="0"/>
            <p:nvPr/>
          </p:nvPicPr>
          <p:blipFill rotWithShape="1">
            <a:blip r:embed="rId3">
              <a:alphaModFix/>
            </a:blip>
            <a:srcRect b="0" l="0" r="0" t="0"/>
            <a:stretch/>
          </p:blipFill>
          <p:spPr>
            <a:xfrm>
              <a:off x="0" y="7552"/>
              <a:ext cx="20104099" cy="11299586"/>
            </a:xfrm>
            <a:prstGeom prst="rect">
              <a:avLst/>
            </a:prstGeom>
            <a:noFill/>
            <a:ln>
              <a:noFill/>
            </a:ln>
          </p:spPr>
        </p:pic>
        <p:sp>
          <p:nvSpPr>
            <p:cNvPr id="555" name="Google Shape;555;p66"/>
            <p:cNvSpPr/>
            <p:nvPr/>
          </p:nvSpPr>
          <p:spPr>
            <a:xfrm>
              <a:off x="2939857" y="1701097"/>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556" name="Google Shape;556;p66"/>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557" name="Google Shape;557;p66"/>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grpSp>
      <p:sp>
        <p:nvSpPr>
          <p:cNvPr id="558" name="Google Shape;558;p66"/>
          <p:cNvSpPr txBox="1"/>
          <p:nvPr/>
        </p:nvSpPr>
        <p:spPr>
          <a:xfrm>
            <a:off x="1337143" y="773660"/>
            <a:ext cx="6468600" cy="28302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393700" marR="0" rtl="0" algn="l">
              <a:lnSpc>
                <a:spcPct val="100000"/>
              </a:lnSpc>
              <a:spcBef>
                <a:spcPts val="0"/>
              </a:spcBef>
              <a:spcAft>
                <a:spcPts val="0"/>
              </a:spcAft>
              <a:buNone/>
            </a:pPr>
            <a:r>
              <a:rPr b="1" lang="en" sz="2300">
                <a:solidFill>
                  <a:schemeClr val="dk1"/>
                </a:solidFill>
                <a:latin typeface="Garamond"/>
                <a:ea typeface="Garamond"/>
                <a:cs typeface="Garamond"/>
                <a:sym typeface="Garamond"/>
              </a:rPr>
              <a:t>Discounted	 Cash Flow Analysis (DCF)</a:t>
            </a:r>
            <a:endParaRPr sz="2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None/>
            </a:pPr>
            <a:r>
              <a:t/>
            </a:r>
            <a:endParaRPr sz="2800">
              <a:solidFill>
                <a:schemeClr val="dk1"/>
              </a:solidFill>
              <a:latin typeface="Garamond"/>
              <a:ea typeface="Garamond"/>
              <a:cs typeface="Garamond"/>
              <a:sym typeface="Garamond"/>
            </a:endParaRPr>
          </a:p>
          <a:p>
            <a:pPr indent="-209550" lvl="0" marL="1104900" marR="1333500" rtl="0" algn="l">
              <a:lnSpc>
                <a:spcPct val="100000"/>
              </a:lnSpc>
              <a:spcBef>
                <a:spcPts val="0"/>
              </a:spcBef>
              <a:spcAft>
                <a:spcPts val="0"/>
              </a:spcAft>
              <a:buClr>
                <a:schemeClr val="dk1"/>
              </a:buClr>
              <a:buSzPts val="1500"/>
              <a:buFont typeface="Noto Sans Symbols"/>
              <a:buChar char="❖"/>
            </a:pPr>
            <a:r>
              <a:rPr lang="en" sz="1500">
                <a:solidFill>
                  <a:schemeClr val="dk1"/>
                </a:solidFill>
                <a:latin typeface="Garamond"/>
                <a:ea typeface="Garamond"/>
                <a:cs typeface="Garamond"/>
                <a:sym typeface="Garamond"/>
              </a:rPr>
              <a:t>Value of	a firm equals the present value of future cash  flows</a:t>
            </a:r>
            <a:endParaRPr sz="15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600"/>
              <a:buFont typeface="Noto Sans Symbols"/>
              <a:buNone/>
            </a:pPr>
            <a:r>
              <a:t/>
            </a:r>
            <a:endParaRPr sz="1600">
              <a:solidFill>
                <a:schemeClr val="dk1"/>
              </a:solidFill>
              <a:latin typeface="Garamond"/>
              <a:ea typeface="Garamond"/>
              <a:cs typeface="Garamond"/>
              <a:sym typeface="Garamond"/>
            </a:endParaRPr>
          </a:p>
          <a:p>
            <a:pPr indent="-209550" lvl="0" marL="1104900" marR="1054100" rtl="0" algn="l">
              <a:lnSpc>
                <a:spcPct val="100000"/>
              </a:lnSpc>
              <a:spcBef>
                <a:spcPts val="0"/>
              </a:spcBef>
              <a:spcAft>
                <a:spcPts val="0"/>
              </a:spcAft>
              <a:buClr>
                <a:schemeClr val="dk1"/>
              </a:buClr>
              <a:buSzPts val="1500"/>
              <a:buFont typeface="Noto Sans Symbols"/>
              <a:buChar char="❖"/>
            </a:pPr>
            <a:r>
              <a:rPr lang="en" sz="1500">
                <a:solidFill>
                  <a:schemeClr val="dk1"/>
                </a:solidFill>
                <a:latin typeface="Garamond"/>
                <a:ea typeface="Garamond"/>
                <a:cs typeface="Garamond"/>
                <a:sym typeface="Garamond"/>
              </a:rPr>
              <a:t>Values a company based on how much cash it generates in  the future</a:t>
            </a:r>
            <a:endParaRPr sz="1500">
              <a:solidFill>
                <a:schemeClr val="dk1"/>
              </a:solidFill>
              <a:latin typeface="Garamond"/>
              <a:ea typeface="Garamond"/>
              <a:cs typeface="Garamond"/>
              <a:sym typeface="Garamond"/>
            </a:endParaRPr>
          </a:p>
          <a:p>
            <a:pPr indent="-209550" lvl="1" marL="1447800" marR="977900" rtl="0" algn="l">
              <a:lnSpc>
                <a:spcPct val="120000"/>
              </a:lnSpc>
              <a:spcBef>
                <a:spcPts val="100"/>
              </a:spcBef>
              <a:spcAft>
                <a:spcPts val="0"/>
              </a:spcAft>
              <a:buClr>
                <a:schemeClr val="dk1"/>
              </a:buClr>
              <a:buSzPts val="1500"/>
              <a:buFont typeface="Arial"/>
              <a:buChar char="•"/>
            </a:pPr>
            <a:r>
              <a:rPr b="0" i="0" lang="en" sz="1500" u="none" cap="none" strike="noStrike">
                <a:solidFill>
                  <a:schemeClr val="dk1"/>
                </a:solidFill>
                <a:latin typeface="Garamond"/>
                <a:ea typeface="Garamond"/>
                <a:cs typeface="Garamond"/>
                <a:sym typeface="Garamond"/>
              </a:rPr>
              <a:t>Cash generated next year will be worth more than cash  generated 5 years from now</a:t>
            </a:r>
            <a:endParaRPr b="0" i="0" sz="1500" u="none" cap="none" strike="noStrike">
              <a:solidFill>
                <a:schemeClr val="dk1"/>
              </a:solidFill>
              <a:latin typeface="Garamond"/>
              <a:ea typeface="Garamond"/>
              <a:cs typeface="Garamond"/>
              <a:sym typeface="Garamond"/>
            </a:endParaRPr>
          </a:p>
        </p:txBody>
      </p:sp>
      <p:sp>
        <p:nvSpPr>
          <p:cNvPr id="559" name="Google Shape;559;p66"/>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grpSp>
        <p:nvGrpSpPr>
          <p:cNvPr id="564" name="Google Shape;564;p67"/>
          <p:cNvGrpSpPr/>
          <p:nvPr/>
        </p:nvGrpSpPr>
        <p:grpSpPr>
          <a:xfrm>
            <a:off x="0" y="3435"/>
            <a:ext cx="9144000" cy="5139059"/>
            <a:chOff x="0" y="7552"/>
            <a:chExt cx="20104099" cy="11299586"/>
          </a:xfrm>
        </p:grpSpPr>
        <p:pic>
          <p:nvPicPr>
            <p:cNvPr id="565" name="Google Shape;565;p67"/>
            <p:cNvPicPr preferRelativeResize="0"/>
            <p:nvPr/>
          </p:nvPicPr>
          <p:blipFill rotWithShape="1">
            <a:blip r:embed="rId3">
              <a:alphaModFix/>
            </a:blip>
            <a:srcRect b="0" l="0" r="0" t="0"/>
            <a:stretch/>
          </p:blipFill>
          <p:spPr>
            <a:xfrm>
              <a:off x="0" y="7552"/>
              <a:ext cx="20104099" cy="11299586"/>
            </a:xfrm>
            <a:prstGeom prst="rect">
              <a:avLst/>
            </a:prstGeom>
            <a:noFill/>
            <a:ln>
              <a:noFill/>
            </a:ln>
          </p:spPr>
        </p:pic>
        <p:sp>
          <p:nvSpPr>
            <p:cNvPr id="566" name="Google Shape;566;p67"/>
            <p:cNvSpPr/>
            <p:nvPr/>
          </p:nvSpPr>
          <p:spPr>
            <a:xfrm>
              <a:off x="2939857" y="1701097"/>
              <a:ext cx="14222094" cy="8493125"/>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567" name="Google Shape;567;p67"/>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568" name="Google Shape;568;p67"/>
            <p:cNvPicPr preferRelativeResize="0"/>
            <p:nvPr/>
          </p:nvPicPr>
          <p:blipFill rotWithShape="1">
            <a:blip r:embed="rId4">
              <a:alphaModFix/>
            </a:blip>
            <a:srcRect b="0" l="0" r="0" t="0"/>
            <a:stretch/>
          </p:blipFill>
          <p:spPr>
            <a:xfrm>
              <a:off x="246244" y="218604"/>
              <a:ext cx="2693612" cy="861855"/>
            </a:xfrm>
            <a:prstGeom prst="rect">
              <a:avLst/>
            </a:prstGeom>
            <a:noFill/>
            <a:ln>
              <a:noFill/>
            </a:ln>
          </p:spPr>
        </p:pic>
      </p:grpSp>
      <p:sp>
        <p:nvSpPr>
          <p:cNvPr id="569" name="Google Shape;569;p67"/>
          <p:cNvSpPr txBox="1"/>
          <p:nvPr/>
        </p:nvSpPr>
        <p:spPr>
          <a:xfrm>
            <a:off x="1337143" y="773660"/>
            <a:ext cx="6468672" cy="3496508"/>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393700" marR="0" rtl="0" algn="ctr">
              <a:lnSpc>
                <a:spcPct val="100000"/>
              </a:lnSpc>
              <a:spcBef>
                <a:spcPts val="0"/>
              </a:spcBef>
              <a:spcAft>
                <a:spcPts val="0"/>
              </a:spcAft>
              <a:buNone/>
            </a:pPr>
            <a:r>
              <a:rPr b="1" lang="en" sz="2300">
                <a:solidFill>
                  <a:schemeClr val="dk1"/>
                </a:solidFill>
                <a:latin typeface="Garamond"/>
                <a:ea typeface="Garamond"/>
                <a:cs typeface="Garamond"/>
                <a:sym typeface="Garamond"/>
              </a:rPr>
              <a:t>Formula for FCF</a:t>
            </a:r>
            <a:endParaRPr sz="2300">
              <a:solidFill>
                <a:schemeClr val="dk1"/>
              </a:solidFill>
              <a:latin typeface="Garamond"/>
              <a:ea typeface="Garamond"/>
              <a:cs typeface="Garamond"/>
              <a:sym typeface="Garamond"/>
            </a:endParaRPr>
          </a:p>
          <a:p>
            <a:pPr indent="0" lvl="2" marL="419100" marR="0" rtl="0" algn="l">
              <a:spcBef>
                <a:spcPts val="0"/>
              </a:spcBef>
              <a:spcAft>
                <a:spcPts val="0"/>
              </a:spcAft>
              <a:buNone/>
            </a:pPr>
            <a:r>
              <a:rPr b="0" i="0" lang="en" sz="1800" u="none" cap="none" strike="noStrike">
                <a:solidFill>
                  <a:schemeClr val="dk1"/>
                </a:solidFill>
                <a:latin typeface="Garamond"/>
                <a:ea typeface="Garamond"/>
                <a:cs typeface="Garamond"/>
                <a:sym typeface="Garamond"/>
              </a:rPr>
              <a:t>Revenue</a:t>
            </a:r>
            <a:endParaRPr sz="600"/>
          </a:p>
          <a:p>
            <a:pPr indent="0" lvl="2" marL="419100" marR="0" rtl="0" algn="l">
              <a:spcBef>
                <a:spcPts val="0"/>
              </a:spcBef>
              <a:spcAft>
                <a:spcPts val="0"/>
              </a:spcAft>
              <a:buNone/>
            </a:pPr>
            <a:r>
              <a:rPr b="0" i="0" lang="en" sz="1800" u="none" cap="none" strike="noStrike">
                <a:solidFill>
                  <a:schemeClr val="dk1"/>
                </a:solidFill>
                <a:latin typeface="Garamond"/>
                <a:ea typeface="Garamond"/>
                <a:cs typeface="Garamond"/>
                <a:sym typeface="Garamond"/>
              </a:rPr>
              <a:t>(-) COGS</a:t>
            </a:r>
            <a:endParaRPr sz="600"/>
          </a:p>
          <a:p>
            <a:pPr indent="0" lvl="2" marL="419100" marR="0" rtl="0" algn="l">
              <a:spcBef>
                <a:spcPts val="0"/>
              </a:spcBef>
              <a:spcAft>
                <a:spcPts val="0"/>
              </a:spcAft>
              <a:buNone/>
            </a:pPr>
            <a:r>
              <a:rPr b="1" i="0" lang="en" sz="1800" u="none" cap="none" strike="noStrike">
                <a:solidFill>
                  <a:schemeClr val="dk1"/>
                </a:solidFill>
                <a:latin typeface="Garamond"/>
                <a:ea typeface="Garamond"/>
                <a:cs typeface="Garamond"/>
                <a:sym typeface="Garamond"/>
              </a:rPr>
              <a:t>Gross Profit </a:t>
            </a:r>
            <a:endParaRPr sz="600"/>
          </a:p>
          <a:p>
            <a:pPr indent="0" lvl="2" marL="419100" marR="0" rtl="0" algn="l">
              <a:spcBef>
                <a:spcPts val="0"/>
              </a:spcBef>
              <a:spcAft>
                <a:spcPts val="0"/>
              </a:spcAft>
              <a:buNone/>
            </a:pPr>
            <a:r>
              <a:rPr b="0" i="0" lang="en" sz="1800" u="none" cap="none" strike="noStrike">
                <a:solidFill>
                  <a:schemeClr val="dk1"/>
                </a:solidFill>
                <a:latin typeface="Garamond"/>
                <a:ea typeface="Garamond"/>
                <a:cs typeface="Garamond"/>
                <a:sym typeface="Garamond"/>
              </a:rPr>
              <a:t>(-) Operating Expenses </a:t>
            </a:r>
            <a:endParaRPr sz="600"/>
          </a:p>
          <a:p>
            <a:pPr indent="0" lvl="2" marL="419100" marR="0" rtl="0" algn="l">
              <a:spcBef>
                <a:spcPts val="0"/>
              </a:spcBef>
              <a:spcAft>
                <a:spcPts val="0"/>
              </a:spcAft>
              <a:buNone/>
            </a:pPr>
            <a:r>
              <a:rPr b="1" i="0" lang="en" sz="1800" u="none" cap="none" strike="noStrike">
                <a:solidFill>
                  <a:schemeClr val="dk1"/>
                </a:solidFill>
                <a:latin typeface="Garamond"/>
                <a:ea typeface="Garamond"/>
                <a:cs typeface="Garamond"/>
                <a:sym typeface="Garamond"/>
              </a:rPr>
              <a:t>EBIT</a:t>
            </a:r>
            <a:r>
              <a:rPr b="0" i="0" lang="en" sz="1800" u="none" cap="none" strike="noStrike">
                <a:solidFill>
                  <a:schemeClr val="dk1"/>
                </a:solidFill>
                <a:latin typeface="Garamond"/>
                <a:ea typeface="Garamond"/>
                <a:cs typeface="Garamond"/>
                <a:sym typeface="Garamond"/>
              </a:rPr>
              <a:t> </a:t>
            </a:r>
            <a:endParaRPr sz="600"/>
          </a:p>
          <a:p>
            <a:pPr indent="0" lvl="2" marL="419100" marR="0" rtl="0" algn="l">
              <a:spcBef>
                <a:spcPts val="0"/>
              </a:spcBef>
              <a:spcAft>
                <a:spcPts val="0"/>
              </a:spcAft>
              <a:buNone/>
            </a:pPr>
            <a:r>
              <a:rPr b="0" i="0" lang="en" sz="1800" u="none" cap="none" strike="noStrike">
                <a:solidFill>
                  <a:schemeClr val="dk1"/>
                </a:solidFill>
                <a:latin typeface="Garamond"/>
                <a:ea typeface="Garamond"/>
                <a:cs typeface="Garamond"/>
                <a:sym typeface="Garamond"/>
              </a:rPr>
              <a:t>(-) Cash Taxes </a:t>
            </a:r>
            <a:endParaRPr sz="600"/>
          </a:p>
          <a:p>
            <a:pPr indent="0" lvl="2" marL="419100" marR="0" rtl="0" algn="l">
              <a:spcBef>
                <a:spcPts val="0"/>
              </a:spcBef>
              <a:spcAft>
                <a:spcPts val="0"/>
              </a:spcAft>
              <a:buNone/>
            </a:pPr>
            <a:r>
              <a:rPr b="0" i="0" lang="en" sz="1800" u="none" cap="none" strike="noStrike">
                <a:solidFill>
                  <a:schemeClr val="dk1"/>
                </a:solidFill>
                <a:latin typeface="Garamond"/>
                <a:ea typeface="Garamond"/>
                <a:cs typeface="Garamond"/>
                <a:sym typeface="Garamond"/>
              </a:rPr>
              <a:t>(+) Depreciation </a:t>
            </a:r>
            <a:endParaRPr sz="600"/>
          </a:p>
          <a:p>
            <a:pPr indent="0" lvl="2" marL="419100" marR="0" rtl="0" algn="l">
              <a:spcBef>
                <a:spcPts val="0"/>
              </a:spcBef>
              <a:spcAft>
                <a:spcPts val="0"/>
              </a:spcAft>
              <a:buNone/>
            </a:pPr>
            <a:r>
              <a:rPr b="0" i="0" lang="en" sz="1800" u="none" cap="none" strike="noStrike">
                <a:solidFill>
                  <a:schemeClr val="dk1"/>
                </a:solidFill>
                <a:latin typeface="Garamond"/>
                <a:ea typeface="Garamond"/>
                <a:cs typeface="Garamond"/>
                <a:sym typeface="Garamond"/>
              </a:rPr>
              <a:t>(-) Changes in Net Working Capital </a:t>
            </a:r>
            <a:endParaRPr sz="600"/>
          </a:p>
          <a:p>
            <a:pPr indent="0" lvl="2" marL="419100" marR="0" rtl="0" algn="l">
              <a:spcBef>
                <a:spcPts val="0"/>
              </a:spcBef>
              <a:spcAft>
                <a:spcPts val="0"/>
              </a:spcAft>
              <a:buNone/>
            </a:pPr>
            <a:r>
              <a:rPr b="0" i="0" lang="en" sz="1800" u="none" cap="none" strike="noStrike">
                <a:solidFill>
                  <a:schemeClr val="dk1"/>
                </a:solidFill>
                <a:latin typeface="Garamond"/>
                <a:ea typeface="Garamond"/>
                <a:cs typeface="Garamond"/>
                <a:sym typeface="Garamond"/>
              </a:rPr>
              <a:t>(-) Capital Expenditures </a:t>
            </a:r>
            <a:endParaRPr sz="600"/>
          </a:p>
          <a:p>
            <a:pPr indent="0" lvl="2" marL="419100" marR="0" rtl="0" algn="l">
              <a:spcBef>
                <a:spcPts val="0"/>
              </a:spcBef>
              <a:spcAft>
                <a:spcPts val="0"/>
              </a:spcAft>
              <a:buNone/>
            </a:pPr>
            <a:r>
              <a:rPr b="1" i="0" lang="en" sz="1800" u="none" cap="none" strike="noStrike">
                <a:solidFill>
                  <a:schemeClr val="dk1"/>
                </a:solidFill>
                <a:latin typeface="Garamond"/>
                <a:ea typeface="Garamond"/>
                <a:cs typeface="Garamond"/>
                <a:sym typeface="Garamond"/>
              </a:rPr>
              <a:t>Unlevered Free Cash Flow</a:t>
            </a:r>
            <a:endParaRPr b="1" i="0" sz="1800" u="none" cap="none" strike="noStrike">
              <a:solidFill>
                <a:schemeClr val="dk1"/>
              </a:solidFill>
              <a:latin typeface="Garamond"/>
              <a:ea typeface="Garamond"/>
              <a:cs typeface="Garamond"/>
              <a:sym typeface="Garamond"/>
            </a:endParaRPr>
          </a:p>
        </p:txBody>
      </p:sp>
      <p:sp>
        <p:nvSpPr>
          <p:cNvPr id="570" name="Google Shape;570;p67"/>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31"/>
          <p:cNvGrpSpPr/>
          <p:nvPr/>
        </p:nvGrpSpPr>
        <p:grpSpPr>
          <a:xfrm>
            <a:off x="112000" y="99421"/>
            <a:ext cx="5432368" cy="1516465"/>
            <a:chOff x="246244" y="218604"/>
            <a:chExt cx="11943665" cy="3334351"/>
          </a:xfrm>
        </p:grpSpPr>
        <p:sp>
          <p:nvSpPr>
            <p:cNvPr id="174" name="Google Shape;174;p31"/>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175" name="Google Shape;175;p31"/>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176" name="Google Shape;176;p31"/>
          <p:cNvSpPr txBox="1"/>
          <p:nvPr/>
        </p:nvSpPr>
        <p:spPr>
          <a:xfrm>
            <a:off x="1337143" y="773660"/>
            <a:ext cx="6468672" cy="69696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Payoff Diagrams</a:t>
            </a:r>
            <a:endParaRPr sz="2300">
              <a:solidFill>
                <a:schemeClr val="dk1"/>
              </a:solidFill>
              <a:latin typeface="Garamond"/>
              <a:ea typeface="Garamond"/>
              <a:cs typeface="Garamond"/>
              <a:sym typeface="Garamond"/>
            </a:endParaRPr>
          </a:p>
        </p:txBody>
      </p:sp>
      <p:sp>
        <p:nvSpPr>
          <p:cNvPr id="177" name="Google Shape;177;p31"/>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178" name="Google Shape;178;p31"/>
          <p:cNvPicPr preferRelativeResize="0"/>
          <p:nvPr/>
        </p:nvPicPr>
        <p:blipFill rotWithShape="1">
          <a:blip r:embed="rId4">
            <a:alphaModFix/>
          </a:blip>
          <a:srcRect b="33410" l="49736" r="0" t="32543"/>
          <a:stretch/>
        </p:blipFill>
        <p:spPr>
          <a:xfrm>
            <a:off x="1556733" y="1947947"/>
            <a:ext cx="2614707" cy="1586887"/>
          </a:xfrm>
          <a:prstGeom prst="rect">
            <a:avLst/>
          </a:prstGeom>
          <a:noFill/>
          <a:ln>
            <a:noFill/>
          </a:ln>
        </p:spPr>
      </p:pic>
      <p:pic>
        <p:nvPicPr>
          <p:cNvPr id="179" name="Google Shape;179;p31"/>
          <p:cNvPicPr preferRelativeResize="0"/>
          <p:nvPr/>
        </p:nvPicPr>
        <p:blipFill rotWithShape="1">
          <a:blip r:embed="rId4">
            <a:alphaModFix/>
          </a:blip>
          <a:srcRect b="0" l="50251" r="0" t="66303"/>
          <a:stretch/>
        </p:blipFill>
        <p:spPr>
          <a:xfrm>
            <a:off x="4972561" y="1947947"/>
            <a:ext cx="2614707" cy="15868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32"/>
          <p:cNvGrpSpPr/>
          <p:nvPr/>
        </p:nvGrpSpPr>
        <p:grpSpPr>
          <a:xfrm>
            <a:off x="112000" y="99421"/>
            <a:ext cx="5432368" cy="1516465"/>
            <a:chOff x="246244" y="218604"/>
            <a:chExt cx="11943665" cy="3334351"/>
          </a:xfrm>
        </p:grpSpPr>
        <p:sp>
          <p:nvSpPr>
            <p:cNvPr id="186" name="Google Shape;186;p32"/>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187" name="Google Shape;187;p32"/>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188" name="Google Shape;188;p32"/>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189" name="Google Shape;189;p32"/>
          <p:cNvSpPr txBox="1"/>
          <p:nvPr/>
        </p:nvSpPr>
        <p:spPr>
          <a:xfrm>
            <a:off x="1349276" y="769648"/>
            <a:ext cx="6468672" cy="3932828"/>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Moneyness</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Moneyness </a:t>
            </a:r>
            <a:r>
              <a:rPr lang="en" sz="1300">
                <a:solidFill>
                  <a:schemeClr val="dk1"/>
                </a:solidFill>
                <a:latin typeface="Garamond"/>
                <a:ea typeface="Garamond"/>
                <a:cs typeface="Garamond"/>
                <a:sym typeface="Garamond"/>
              </a:rPr>
              <a:t>relates to how far above/below the strike price the underlying (and thus the option) is. </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400"/>
              <a:buFont typeface="Noto Sans Symbols"/>
              <a:buNone/>
            </a:pPr>
            <a:r>
              <a:t/>
            </a:r>
            <a:endParaRPr sz="1400">
              <a:solidFill>
                <a:schemeClr val="dk1"/>
              </a:solidFill>
              <a:latin typeface="Garamond"/>
              <a:ea typeface="Garamond"/>
              <a:cs typeface="Garamond"/>
              <a:sym typeface="Garamond"/>
            </a:endParaRPr>
          </a:p>
          <a:p>
            <a:pPr indent="-209550" lvl="0" marL="1054100" marR="7366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Out of the money (OTM) </a:t>
            </a:r>
            <a:r>
              <a:rPr lang="en" sz="1300">
                <a:solidFill>
                  <a:schemeClr val="dk1"/>
                </a:solidFill>
                <a:latin typeface="Garamond"/>
                <a:ea typeface="Garamond"/>
                <a:cs typeface="Garamond"/>
                <a:sym typeface="Garamond"/>
              </a:rPr>
              <a:t>means that the underlying spot price (share price of the stock itself) is away from the share price towards the worthless direction (if the option expired today, it would be $0).</a:t>
            </a:r>
            <a:endParaRPr sz="1300">
              <a:solidFill>
                <a:schemeClr val="dk1"/>
              </a:solidFill>
              <a:latin typeface="Garamond"/>
              <a:ea typeface="Garamond"/>
              <a:cs typeface="Garamond"/>
              <a:sym typeface="Garamond"/>
            </a:endParaRPr>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In the money (ITM) </a:t>
            </a:r>
            <a:r>
              <a:rPr lang="en" sz="1300">
                <a:solidFill>
                  <a:schemeClr val="dk1"/>
                </a:solidFill>
                <a:latin typeface="Garamond"/>
                <a:ea typeface="Garamond"/>
                <a:cs typeface="Garamond"/>
                <a:sym typeface="Garamond"/>
              </a:rPr>
              <a:t>means that the underlying spot price (share price of the stock itself) is away from the share price towards the valuable direction (if the option expired today, it would still have intrinsic value).</a:t>
            </a:r>
            <a:endParaRPr sz="600"/>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At the money (ATM) </a:t>
            </a:r>
            <a:r>
              <a:rPr lang="en" sz="1300">
                <a:solidFill>
                  <a:schemeClr val="dk1"/>
                </a:solidFill>
                <a:latin typeface="Garamond"/>
                <a:ea typeface="Garamond"/>
                <a:cs typeface="Garamond"/>
                <a:sym typeface="Garamond"/>
              </a:rPr>
              <a:t>means that the spot price is exactly at the options strike price (can think of this as between ITM and OTM).   </a:t>
            </a:r>
            <a:endParaRPr sz="1300">
              <a:solidFill>
                <a:schemeClr val="dk1"/>
              </a:solidFill>
              <a:latin typeface="Garamond"/>
              <a:ea typeface="Garamond"/>
              <a:cs typeface="Garamond"/>
              <a:sym typeface="Garamond"/>
            </a:endParaRPr>
          </a:p>
          <a:p>
            <a:pPr indent="-127000" lvl="0" marL="1054100" marR="647700" rtl="0" algn="l">
              <a:lnSpc>
                <a:spcPct val="100600"/>
              </a:lnSpc>
              <a:spcBef>
                <a:spcPts val="0"/>
              </a:spcBef>
              <a:spcAft>
                <a:spcPts val="0"/>
              </a:spcAft>
              <a:buClr>
                <a:schemeClr val="dk1"/>
              </a:buClr>
              <a:buSzPts val="1300"/>
              <a:buFont typeface="Noto Sans Symbols"/>
              <a:buNone/>
            </a:pPr>
            <a:r>
              <a:t/>
            </a:r>
            <a:endParaRPr sz="1300">
              <a:solidFill>
                <a:schemeClr val="dk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pSp>
        <p:nvGrpSpPr>
          <p:cNvPr id="195" name="Google Shape;195;p33"/>
          <p:cNvGrpSpPr/>
          <p:nvPr/>
        </p:nvGrpSpPr>
        <p:grpSpPr>
          <a:xfrm>
            <a:off x="112000" y="99421"/>
            <a:ext cx="5432368" cy="1516465"/>
            <a:chOff x="246244" y="218604"/>
            <a:chExt cx="11943665" cy="3334351"/>
          </a:xfrm>
        </p:grpSpPr>
        <p:sp>
          <p:nvSpPr>
            <p:cNvPr id="196" name="Google Shape;196;p33"/>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197" name="Google Shape;197;p33"/>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198" name="Google Shape;198;p33"/>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199" name="Google Shape;199;p33"/>
          <p:cNvSpPr txBox="1"/>
          <p:nvPr/>
        </p:nvSpPr>
        <p:spPr>
          <a:xfrm>
            <a:off x="1349276" y="769648"/>
            <a:ext cx="6468672" cy="3724292"/>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Intrinsic vs Extrinsic Value</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The</a:t>
            </a:r>
            <a:r>
              <a:rPr b="1" lang="en" sz="1300">
                <a:solidFill>
                  <a:schemeClr val="dk1"/>
                </a:solidFill>
                <a:latin typeface="Garamond"/>
                <a:ea typeface="Garamond"/>
                <a:cs typeface="Garamond"/>
                <a:sym typeface="Garamond"/>
              </a:rPr>
              <a:t> Value </a:t>
            </a:r>
            <a:r>
              <a:rPr lang="en" sz="1300">
                <a:solidFill>
                  <a:schemeClr val="dk1"/>
                </a:solidFill>
                <a:latin typeface="Garamond"/>
                <a:ea typeface="Garamond"/>
                <a:cs typeface="Garamond"/>
                <a:sym typeface="Garamond"/>
              </a:rPr>
              <a:t>of an option changes over time depending on a host of factors, we can divide this value into two components:  </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400"/>
              <a:buFont typeface="Noto Sans Symbols"/>
              <a:buNone/>
            </a:pPr>
            <a:r>
              <a:t/>
            </a:r>
            <a:endParaRPr sz="1400">
              <a:solidFill>
                <a:schemeClr val="dk1"/>
              </a:solidFill>
              <a:latin typeface="Garamond"/>
              <a:ea typeface="Garamond"/>
              <a:cs typeface="Garamond"/>
              <a:sym typeface="Garamond"/>
            </a:endParaRPr>
          </a:p>
          <a:p>
            <a:pPr indent="-209550" lvl="0" marL="1054100" marR="7366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Intrinsic Value </a:t>
            </a:r>
            <a:r>
              <a:rPr lang="en" sz="1300">
                <a:solidFill>
                  <a:schemeClr val="dk1"/>
                </a:solidFill>
                <a:latin typeface="Garamond"/>
                <a:ea typeface="Garamond"/>
                <a:cs typeface="Garamond"/>
                <a:sym typeface="Garamond"/>
              </a:rPr>
              <a:t>is simply what the option would be worth if we were to exercise it at this exact moment (i.e. the actual pnl you would make).</a:t>
            </a:r>
            <a:endParaRPr sz="1300">
              <a:solidFill>
                <a:schemeClr val="dk1"/>
              </a:solidFill>
              <a:latin typeface="Garamond"/>
              <a:ea typeface="Garamond"/>
              <a:cs typeface="Garamond"/>
              <a:sym typeface="Garamond"/>
            </a:endParaRPr>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Extrinsic Value </a:t>
            </a:r>
            <a:r>
              <a:rPr lang="en" sz="1300">
                <a:solidFill>
                  <a:schemeClr val="dk1"/>
                </a:solidFill>
                <a:latin typeface="Garamond"/>
                <a:ea typeface="Garamond"/>
                <a:cs typeface="Garamond"/>
                <a:sym typeface="Garamond"/>
              </a:rPr>
              <a:t>is the remainder of an options value besides the intrinsic value, this includes mainly time value of an option.</a:t>
            </a:r>
            <a:endParaRPr sz="600"/>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Extrinsic Value </a:t>
            </a:r>
            <a:r>
              <a:rPr lang="en" sz="1300">
                <a:solidFill>
                  <a:schemeClr val="dk1"/>
                </a:solidFill>
                <a:latin typeface="Garamond"/>
                <a:ea typeface="Garamond"/>
                <a:cs typeface="Garamond"/>
                <a:sym typeface="Garamond"/>
              </a:rPr>
              <a:t>can also be thought of as the difference in the intrinsic value of an option (the value you know you can extract by exercising it), vs the price the option is trading at. </a:t>
            </a:r>
            <a:endParaRPr sz="1300">
              <a:solidFill>
                <a:schemeClr val="dk1"/>
              </a:solidFill>
              <a:latin typeface="Garamond"/>
              <a:ea typeface="Garamond"/>
              <a:cs typeface="Garamond"/>
              <a:sym typeface="Garamond"/>
            </a:endParaRPr>
          </a:p>
          <a:p>
            <a:pPr indent="-127000" lvl="0" marL="1054100" marR="647700" rtl="0" algn="l">
              <a:lnSpc>
                <a:spcPct val="100600"/>
              </a:lnSpc>
              <a:spcBef>
                <a:spcPts val="0"/>
              </a:spcBef>
              <a:spcAft>
                <a:spcPts val="0"/>
              </a:spcAft>
              <a:buClr>
                <a:schemeClr val="dk1"/>
              </a:buClr>
              <a:buSzPts val="1300"/>
              <a:buFont typeface="Noto Sans Symbols"/>
              <a:buNone/>
            </a:pPr>
            <a:r>
              <a:t/>
            </a:r>
            <a:endParaRPr sz="1300">
              <a:solidFill>
                <a:schemeClr val="dk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nvSpPr>
        <p:spPr>
          <a:xfrm>
            <a:off x="2497050" y="1958025"/>
            <a:ext cx="4149900" cy="14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1"/>
                </a:solidFill>
                <a:latin typeface="Garamond"/>
                <a:ea typeface="Garamond"/>
                <a:cs typeface="Garamond"/>
                <a:sym typeface="Garamond"/>
              </a:rPr>
              <a:t>Options Calculator</a:t>
            </a:r>
            <a:endParaRPr sz="4000">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pSp>
        <p:nvGrpSpPr>
          <p:cNvPr id="210" name="Google Shape;210;p35"/>
          <p:cNvGrpSpPr/>
          <p:nvPr/>
        </p:nvGrpSpPr>
        <p:grpSpPr>
          <a:xfrm>
            <a:off x="112000" y="99421"/>
            <a:ext cx="5432368" cy="1516465"/>
            <a:chOff x="246244" y="218604"/>
            <a:chExt cx="11943665" cy="3334351"/>
          </a:xfrm>
        </p:grpSpPr>
        <p:sp>
          <p:nvSpPr>
            <p:cNvPr id="211" name="Google Shape;211;p35"/>
            <p:cNvSpPr/>
            <p:nvPr/>
          </p:nvSpPr>
          <p:spPr>
            <a:xfrm>
              <a:off x="7965254" y="3552955"/>
              <a:ext cx="4224655" cy="0"/>
            </a:xfrm>
            <a:custGeom>
              <a:rect b="b" l="l" r="r" t="t"/>
              <a:pathLst>
                <a:path extrusionOk="0" h="120000" w="4224655">
                  <a:moveTo>
                    <a:pt x="0" y="0"/>
                  </a:moveTo>
                  <a:lnTo>
                    <a:pt x="4224474" y="0"/>
                  </a:lnTo>
                </a:path>
              </a:pathLst>
            </a:custGeom>
            <a:noFill/>
            <a:ln cap="flat" cmpd="sng" w="20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212" name="Google Shape;212;p35"/>
            <p:cNvPicPr preferRelativeResize="0"/>
            <p:nvPr/>
          </p:nvPicPr>
          <p:blipFill rotWithShape="1">
            <a:blip r:embed="rId3">
              <a:alphaModFix/>
            </a:blip>
            <a:srcRect b="0" l="0" r="0" t="0"/>
            <a:stretch/>
          </p:blipFill>
          <p:spPr>
            <a:xfrm>
              <a:off x="246244" y="218604"/>
              <a:ext cx="2693612" cy="861855"/>
            </a:xfrm>
            <a:prstGeom prst="rect">
              <a:avLst/>
            </a:prstGeom>
            <a:noFill/>
            <a:ln>
              <a:noFill/>
            </a:ln>
          </p:spPr>
        </p:pic>
      </p:grpSp>
      <p:sp>
        <p:nvSpPr>
          <p:cNvPr id="213" name="Google Shape;213;p35"/>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14" name="Google Shape;214;p35"/>
          <p:cNvSpPr txBox="1"/>
          <p:nvPr/>
        </p:nvSpPr>
        <p:spPr>
          <a:xfrm>
            <a:off x="1349276" y="769648"/>
            <a:ext cx="6515257" cy="2367157"/>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Black Scholes - Greeks</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The </a:t>
            </a:r>
            <a:r>
              <a:rPr b="1" lang="en" sz="1300">
                <a:solidFill>
                  <a:schemeClr val="dk1"/>
                </a:solidFill>
                <a:latin typeface="Garamond"/>
                <a:ea typeface="Garamond"/>
                <a:cs typeface="Garamond"/>
                <a:sym typeface="Garamond"/>
              </a:rPr>
              <a:t>greeks</a:t>
            </a:r>
            <a:r>
              <a:rPr lang="en" sz="1300">
                <a:solidFill>
                  <a:schemeClr val="dk1"/>
                </a:solidFill>
                <a:latin typeface="Garamond"/>
                <a:ea typeface="Garamond"/>
                <a:cs typeface="Garamond"/>
                <a:sym typeface="Garamond"/>
              </a:rPr>
              <a:t> are a set of partial derivatives which describe the effect of different :</a:t>
            </a:r>
            <a:endParaRPr sz="600"/>
          </a:p>
          <a:p>
            <a:pPr indent="0" lvl="0" marL="838200" marR="736600" rtl="0" algn="l">
              <a:lnSpc>
                <a:spcPct val="100699"/>
              </a:lnSpc>
              <a:spcBef>
                <a:spcPts val="2200"/>
              </a:spcBef>
              <a:spcAft>
                <a:spcPts val="0"/>
              </a:spcAft>
              <a:buNone/>
            </a:pPr>
            <a:r>
              <a:t/>
            </a:r>
            <a:endParaRPr sz="1300">
              <a:solidFill>
                <a:schemeClr val="dk1"/>
              </a:solidFill>
              <a:latin typeface="Garamond"/>
              <a:ea typeface="Garamond"/>
              <a:cs typeface="Garamond"/>
              <a:sym typeface="Garamond"/>
            </a:endParaRPr>
          </a:p>
          <a:p>
            <a:pPr indent="-127000" lvl="1" marL="1257300" marR="736600" rtl="0" algn="l">
              <a:lnSpc>
                <a:spcPct val="100699"/>
              </a:lnSpc>
              <a:spcBef>
                <a:spcPts val="2200"/>
              </a:spcBef>
              <a:spcAft>
                <a:spcPts val="0"/>
              </a:spcAft>
              <a:buClr>
                <a:schemeClr val="dk1"/>
              </a:buClr>
              <a:buSzPts val="1300"/>
              <a:buFont typeface="Noto Sans Symbols"/>
              <a:buNone/>
            </a:pPr>
            <a:r>
              <a:t/>
            </a:r>
            <a:endParaRPr b="0" i="0" sz="1300" u="none" cap="none" strike="noStrike">
              <a:solidFill>
                <a:schemeClr val="dk1"/>
              </a:solidFill>
              <a:latin typeface="Garamond"/>
              <a:ea typeface="Garamond"/>
              <a:cs typeface="Garamond"/>
              <a:sym typeface="Garamond"/>
            </a:endParaRPr>
          </a:p>
        </p:txBody>
      </p:sp>
      <p:pic>
        <p:nvPicPr>
          <p:cNvPr descr="Option Greeks. February 8, 2016 | by Thomas Mann | All Things Stocks |  Medium" id="215" name="Google Shape;215;p35"/>
          <p:cNvPicPr preferRelativeResize="0"/>
          <p:nvPr/>
        </p:nvPicPr>
        <p:blipFill rotWithShape="1">
          <a:blip r:embed="rId4">
            <a:alphaModFix/>
          </a:blip>
          <a:srcRect b="0" l="0" r="0" t="0"/>
          <a:stretch/>
        </p:blipFill>
        <p:spPr>
          <a:xfrm>
            <a:off x="2775794" y="2141535"/>
            <a:ext cx="3661964" cy="19905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