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Proxima Nova"/>
      <p:regular r:id="rId31"/>
      <p:bold r:id="rId32"/>
      <p:italic r:id="rId33"/>
      <p:boldItalic r:id="rId34"/>
    </p:embeddedFont>
    <p:embeddedFont>
      <p:font typeface="Nuni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roximaNova-italic.fntdata"/><Relationship Id="rId10" Type="http://schemas.openxmlformats.org/officeDocument/2006/relationships/slide" Target="slides/slide5.xml"/><Relationship Id="rId32" Type="http://schemas.openxmlformats.org/officeDocument/2006/relationships/font" Target="fonts/ProximaNova-bold.fntdata"/><Relationship Id="rId13" Type="http://schemas.openxmlformats.org/officeDocument/2006/relationships/slide" Target="slides/slide8.xml"/><Relationship Id="rId35" Type="http://schemas.openxmlformats.org/officeDocument/2006/relationships/font" Target="fonts/Nunito-regular.fntdata"/><Relationship Id="rId12" Type="http://schemas.openxmlformats.org/officeDocument/2006/relationships/slide" Target="slides/slide7.xml"/><Relationship Id="rId34" Type="http://schemas.openxmlformats.org/officeDocument/2006/relationships/font" Target="fonts/ProximaNova-boldItalic.fntdata"/><Relationship Id="rId15" Type="http://schemas.openxmlformats.org/officeDocument/2006/relationships/slide" Target="slides/slide10.xml"/><Relationship Id="rId37" Type="http://schemas.openxmlformats.org/officeDocument/2006/relationships/font" Target="fonts/Nunito-italic.fntdata"/><Relationship Id="rId14" Type="http://schemas.openxmlformats.org/officeDocument/2006/relationships/slide" Target="slides/slide9.xml"/><Relationship Id="rId36" Type="http://schemas.openxmlformats.org/officeDocument/2006/relationships/font" Target="fonts/Nunit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Nuni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bd123624a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bd123624a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bd123624a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bbd123624a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bd123624a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bd123624a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bd123624a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bbd123624a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(last point) If you end up being beaten to fulfill an offer by someone else, your algorithm has to still liquidate the asset you’re holding on to in a controlled, predictable manner that minimizes your own losses.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bd123624a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bbd123624a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Probably the first algorithm that everyone thinks of when they think about algorithms in general.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bd123624a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bd123624a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commonly used by large companies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Hedge Funds might use predictive algorithms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Market Makers like Optiver utilize scalping algorithms to turn profits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Most companies actively analyze not only their own trades but their competitors as well through behavior exploitative algorithms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individual traders can use these algorithms to aid them in making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decisions and executing trades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Platforms like Merril-Edge, Nadex, might provide these algorithms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bd123624a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bbd123624a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we will talk about the languages that trade algorithms are written in.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bd123624a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bbd123624a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and C++ are the go-to languages for algorithm design and construction.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 are built on the C language. C++ adds much more scalability and libraries to C, and Python’s compiler/interpreter is written in 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two languages can be used separately, but they also synergize incredibly well together.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bd123624a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bbd123624a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we will talk about the languages that trade algorithms are written in.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bbd123624a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bbd123624a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questions are concerned about planning and overhead costs for programming projects.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might have to consider the needs of a client or end user, etc, when making major project level decisions, such as language choice.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bd123624a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bd123624a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to self: spend at most like 30 seconds here, not important, nobody cares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bbd123624a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bbd123624a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level questions are more focused on the actual process of writing the code itself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bbd123624a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bbd123624a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bbd123624a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bbd123624a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Switch to leetcode to demonstrate code design process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bd123624a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bbd123624a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differences in readability, ease of design, etc.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bd123624a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bbd123624a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bbd123624a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bbd123624a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d123624a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d123624a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are Quant, CS, Econ, or Busi majors?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are other STEM majors?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aren’t STEM at all?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has prior experience in coding?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languages?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bd123624a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bd123624a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bd123624a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bd123624a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be45e434a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be45e434a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be45e434a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be45e434a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bd123624a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bd123624a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bd123624a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bbd123624a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1.jpg"/><Relationship Id="rId5" Type="http://schemas.openxmlformats.org/officeDocument/2006/relationships/image" Target="../media/image5.jpg"/><Relationship Id="rId6" Type="http://schemas.openxmlformats.org/officeDocument/2006/relationships/image" Target="../media/image15.png"/><Relationship Id="rId7" Type="http://schemas.openxmlformats.org/officeDocument/2006/relationships/image" Target="../media/image2.jpg"/><Relationship Id="rId8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Relationship Id="rId4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Algorithmic Trading 101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QFA 2024</a:t>
            </a:r>
            <a:endParaRPr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824000" y="2996475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(new class at unc??? 🫨🫨🫨🫨🫨🫨)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Algorithms (in trading)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1303800" y="1597875"/>
            <a:ext cx="7030500" cy="3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Algorithms perform </a:t>
            </a:r>
            <a:r>
              <a:rPr lang="en" sz="2000"/>
              <a:t>predefined</a:t>
            </a:r>
            <a:r>
              <a:rPr lang="en" sz="2000"/>
              <a:t> tasks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Take arguments, parameters, data, etc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Create output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Trading algorithms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Get data from Exchange APIs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Analyze data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Calculate best actions, 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Recommend actions to traders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Execute</a:t>
            </a:r>
            <a:r>
              <a:rPr lang="en" sz="2000"/>
              <a:t> actions automatically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Trade Algorithms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1303800" y="1284850"/>
            <a:ext cx="7030500" cy="32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Execution Algorithms: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Usually for large scale orders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Aid in re-</a:t>
            </a:r>
            <a:r>
              <a:rPr lang="en" sz="2000"/>
              <a:t>allocating</a:t>
            </a:r>
            <a:r>
              <a:rPr lang="en" sz="2000"/>
              <a:t> money from one asset to another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Might space out trades, attempt to reduce impact on price during executions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End goal is to reduce fluctuation in transaction pricing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Trade Algorithms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1303800" y="1284850"/>
            <a:ext cx="7030500" cy="32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Behavior Exploitative Algorithms</a:t>
            </a:r>
            <a:r>
              <a:rPr lang="en" sz="2000"/>
              <a:t>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a.k.a. “I know your next move”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Analyze major opponents in the same market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How do they trade?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Can we reverse engineer their algorithms?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Deduce the rules behind trades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Probe for edge cases that break these rules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Utilize these cases to profit from opponents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Trade Algorithms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1303800" y="1284850"/>
            <a:ext cx="7030500" cy="32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Scalping Algorithms</a:t>
            </a:r>
            <a:r>
              <a:rPr lang="en" sz="2000"/>
              <a:t>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Small, but fast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Focus on tiny differences in offers and bids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Must be quick in order to turn profits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Crowded market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Must also gracefully liquidate assets to minimize loss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Trade Algorithms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1303800" y="1203550"/>
            <a:ext cx="7030500" cy="36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Predictive Algorithms: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Attempt to predict/model the future prices of stocks using past information, new information, and other second-order information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Fall into several subcategories: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Mean reversion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Trend following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Chart pattern recognition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Fundamental analysis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and more…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uses this?</a:t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9262" y="141125"/>
            <a:ext cx="1448125" cy="14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 rotWithShape="1">
          <a:blip r:embed="rId4">
            <a:alphaModFix/>
          </a:blip>
          <a:srcRect b="26030" l="20083" r="22073" t="0"/>
          <a:stretch/>
        </p:blipFill>
        <p:spPr>
          <a:xfrm>
            <a:off x="6208312" y="3554250"/>
            <a:ext cx="2610025" cy="1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554250"/>
            <a:ext cx="2272088" cy="1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409575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3087" y="2894175"/>
            <a:ext cx="1930662" cy="1930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dix Trading - Crunchbase Company Profile &amp; Funding" id="157" name="Google Shape;157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0588" y="1814387"/>
            <a:ext cx="2725468" cy="1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48150" y="98917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Languages + Tools</a:t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97506">
            <a:off x="1977650" y="146375"/>
            <a:ext cx="7369650" cy="36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 rotWithShape="1">
          <a:blip r:embed="rId4">
            <a:alphaModFix/>
          </a:blip>
          <a:srcRect b="0" l="27431" r="0" t="0"/>
          <a:stretch/>
        </p:blipFill>
        <p:spPr>
          <a:xfrm rot="2307115">
            <a:off x="7341196" y="3878800"/>
            <a:ext cx="15552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/>
        </p:nvSpPr>
        <p:spPr>
          <a:xfrm>
            <a:off x="5074375" y="4688100"/>
            <a:ext cx="23379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TF is this resolution??????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and C++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1303800" y="1203550"/>
            <a:ext cx="7030500" cy="36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Both very common in many industries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Python: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Much more beginner friendly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Development is simpler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Very slow in execution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C++: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Very steep learning curve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High optimization potential + margins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(i.e. can be very fast)</a:t>
            </a:r>
            <a:endParaRPr sz="2000"/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3">
            <a:alphaModFix/>
          </a:blip>
          <a:srcRect b="22097" l="0" r="0" t="21373"/>
          <a:stretch/>
        </p:blipFill>
        <p:spPr>
          <a:xfrm>
            <a:off x="5862100" y="44000"/>
            <a:ext cx="3281900" cy="115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0100" y="3225225"/>
            <a:ext cx="1484201" cy="166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0350" y="975626"/>
            <a:ext cx="4105698" cy="281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 Design</a:t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3350" y="1613825"/>
            <a:ext cx="2157400" cy="21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High-level Questions to Consider</a:t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problem are we solving?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How long do we have to develop a solution?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response time constraints does this algorithm have?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libraries (of code) can we use?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Has anyone else already made a solution?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If so, is theirs a good one and can we use it?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Me: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1303800" y="1300950"/>
            <a:ext cx="70305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51948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Name: Aaron</a:t>
            </a:r>
            <a:endParaRPr sz="2100"/>
          </a:p>
          <a:p>
            <a:pPr indent="-351948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Major: Computer Science</a:t>
            </a:r>
            <a:endParaRPr sz="2100"/>
          </a:p>
          <a:p>
            <a:pPr indent="-351948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Experience/Qualifications:</a:t>
            </a:r>
            <a:endParaRPr sz="2100"/>
          </a:p>
          <a:p>
            <a:pPr indent="-351948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en" sz="2100"/>
              <a:t>UTA for COMP 455</a:t>
            </a:r>
            <a:endParaRPr sz="2100"/>
          </a:p>
          <a:p>
            <a:pPr indent="-351948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en" sz="2100"/>
              <a:t>C/C++ Dev Intern at CCFD</a:t>
            </a:r>
            <a:endParaRPr sz="2100"/>
          </a:p>
          <a:p>
            <a:pPr indent="-351948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en" sz="2100"/>
              <a:t>AppDev Intern at Vanguard</a:t>
            </a:r>
            <a:endParaRPr sz="2100"/>
          </a:p>
          <a:p>
            <a:pPr indent="-351948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en" sz="2100"/>
              <a:t>Incoming Risk &amp; Sec Intern at Vanguard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Low-level Questions to Consider</a:t>
            </a:r>
            <a:endParaRPr/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should be our runtime complexity (big O)?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will our code depend on (libraries, dependencies, etc.)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How will we test our algorithm?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Unit tests?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Integration testing?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Field testing?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Design A (simple) Algorithm!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0" y="283800"/>
            <a:ext cx="3777300" cy="92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9425" y="0"/>
            <a:ext cx="5227351" cy="4882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 txBox="1"/>
          <p:nvPr/>
        </p:nvSpPr>
        <p:spPr>
          <a:xfrm>
            <a:off x="0" y="4758600"/>
            <a:ext cx="729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Found at: https://leetcode.com/problems/two-sum/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152550" y="-577875"/>
            <a:ext cx="5857800" cy="187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vs. C++</a:t>
            </a:r>
            <a:endParaRPr/>
          </a:p>
        </p:txBody>
      </p:sp>
      <p:pic>
        <p:nvPicPr>
          <p:cNvPr id="211" name="Google Shape;211;p35"/>
          <p:cNvPicPr preferRelativeResize="0"/>
          <p:nvPr/>
        </p:nvPicPr>
        <p:blipFill rotWithShape="1">
          <a:blip r:embed="rId3">
            <a:alphaModFix/>
          </a:blip>
          <a:srcRect b="0" l="0" r="10642" t="0"/>
          <a:stretch/>
        </p:blipFill>
        <p:spPr>
          <a:xfrm>
            <a:off x="30925" y="577775"/>
            <a:ext cx="6101050" cy="26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5"/>
          <p:cNvPicPr preferRelativeResize="0"/>
          <p:nvPr/>
        </p:nvPicPr>
        <p:blipFill rotWithShape="1">
          <a:blip r:embed="rId4">
            <a:alphaModFix/>
          </a:blip>
          <a:srcRect b="2372" l="0" r="0" t="0"/>
          <a:stretch/>
        </p:blipFill>
        <p:spPr>
          <a:xfrm>
            <a:off x="4132525" y="1662975"/>
            <a:ext cx="4922825" cy="34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CS 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Python</a:t>
            </a:r>
            <a:endParaRPr/>
          </a:p>
        </p:txBody>
      </p:sp>
      <p:pic>
        <p:nvPicPr>
          <p:cNvPr id="218" name="Google Shape;2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925" y="2571750"/>
            <a:ext cx="48768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6"/>
          <p:cNvPicPr preferRelativeResize="0"/>
          <p:nvPr/>
        </p:nvPicPr>
        <p:blipFill rotWithShape="1">
          <a:blip r:embed="rId4">
            <a:alphaModFix/>
          </a:blip>
          <a:srcRect b="0" l="26369" r="26609" t="0"/>
          <a:stretch/>
        </p:blipFill>
        <p:spPr>
          <a:xfrm>
            <a:off x="6522700" y="-128100"/>
            <a:ext cx="2621300" cy="278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ctrTitle"/>
          </p:nvPr>
        </p:nvSpPr>
        <p:spPr>
          <a:xfrm>
            <a:off x="577675" y="352563"/>
            <a:ext cx="4255500" cy="187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attending!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25" name="Google Shape;2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75" y="2470025"/>
            <a:ext cx="3759700" cy="37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125" y="136670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7"/>
          <p:cNvSpPr txBox="1"/>
          <p:nvPr>
            <p:ph idx="1" type="subTitle"/>
          </p:nvPr>
        </p:nvSpPr>
        <p:spPr>
          <a:xfrm>
            <a:off x="5271875" y="901150"/>
            <a:ext cx="2753700" cy="5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Attendance for Points: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you guys?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575" y="1401275"/>
            <a:ext cx="4362826" cy="35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475" y="1142175"/>
            <a:ext cx="3069061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288" y="1017725"/>
            <a:ext cx="600742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288" y="1017725"/>
            <a:ext cx="6007422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7575700" y="122001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A:</a:t>
            </a:r>
            <a:endParaRPr sz="200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8950" y="1749525"/>
            <a:ext cx="542925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288" y="1017725"/>
            <a:ext cx="6007422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7575700" y="122001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A:</a:t>
            </a:r>
            <a:endParaRPr sz="2000"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8950" y="1749525"/>
            <a:ext cx="5429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09928"/>
            <a:ext cx="9143999" cy="381069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754250" y="4720625"/>
            <a:ext cx="7194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https://openquant.co/questions/portfolio-manager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Algorithmic Trading?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Trading?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Simplest terms: selling and buying stuff on the stock market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More complex terms: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Bidding on shares, futures offers at exchanges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Betting on performance, or lack </a:t>
            </a:r>
            <a:r>
              <a:rPr lang="en" sz="2000"/>
              <a:t>thereof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Offering owned shares on the market</a:t>
            </a:r>
            <a:endParaRPr sz="2000"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625" y="241144"/>
            <a:ext cx="4324875" cy="17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